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7"/>
  </p:notesMasterIdLst>
  <p:sldIdLst>
    <p:sldId id="256" r:id="rId5"/>
    <p:sldId id="258" r:id="rId6"/>
    <p:sldId id="298" r:id="rId7"/>
    <p:sldId id="299" r:id="rId8"/>
    <p:sldId id="300" r:id="rId9"/>
    <p:sldId id="301" r:id="rId10"/>
    <p:sldId id="302" r:id="rId11"/>
    <p:sldId id="303" r:id="rId12"/>
    <p:sldId id="261" r:id="rId13"/>
    <p:sldId id="262" r:id="rId14"/>
    <p:sldId id="264" r:id="rId15"/>
    <p:sldId id="257" r:id="rId16"/>
    <p:sldId id="260" r:id="rId17"/>
    <p:sldId id="305" r:id="rId18"/>
    <p:sldId id="289" r:id="rId19"/>
    <p:sldId id="290" r:id="rId20"/>
    <p:sldId id="314" r:id="rId21"/>
    <p:sldId id="270" r:id="rId22"/>
    <p:sldId id="271" r:id="rId23"/>
    <p:sldId id="272" r:id="rId24"/>
    <p:sldId id="273" r:id="rId25"/>
    <p:sldId id="274" r:id="rId26"/>
    <p:sldId id="306" r:id="rId27"/>
    <p:sldId id="275" r:id="rId28"/>
    <p:sldId id="276" r:id="rId29"/>
    <p:sldId id="277" r:id="rId30"/>
    <p:sldId id="278" r:id="rId31"/>
    <p:sldId id="279" r:id="rId32"/>
    <p:sldId id="280" r:id="rId33"/>
    <p:sldId id="316" r:id="rId34"/>
    <p:sldId id="307" r:id="rId35"/>
    <p:sldId id="308" r:id="rId36"/>
    <p:sldId id="293" r:id="rId37"/>
    <p:sldId id="294" r:id="rId38"/>
    <p:sldId id="295" r:id="rId39"/>
    <p:sldId id="296" r:id="rId40"/>
    <p:sldId id="310" r:id="rId41"/>
    <p:sldId id="311" r:id="rId42"/>
    <p:sldId id="312" r:id="rId43"/>
    <p:sldId id="313" r:id="rId44"/>
    <p:sldId id="291" r:id="rId45"/>
    <p:sldId id="292" r:id="rId4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34B"/>
    <a:srgbClr val="8B001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378" autoAdjust="0"/>
  </p:normalViewPr>
  <p:slideViewPr>
    <p:cSldViewPr snapToGrid="0">
      <p:cViewPr varScale="1">
        <p:scale>
          <a:sx n="89" d="100"/>
          <a:sy n="89" d="100"/>
        </p:scale>
        <p:origin x="1374" y="9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D8D89F0-749D-472D-A5BF-856A87094270}" type="datetimeFigureOut">
              <a:rPr lang="en-US" smtClean="0"/>
              <a:t>8/13/2021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8AFB381-6FD0-4F90-9C4D-4EEAF6400772}" type="slidenum">
              <a:rPr lang="en-US" smtClean="0"/>
              <a:t>‹#›</a:t>
            </a:fld>
            <a:endParaRPr lang="en-US"/>
          </a:p>
        </p:txBody>
      </p:sp>
    </p:spTree>
    <p:extLst>
      <p:ext uri="{BB962C8B-B14F-4D97-AF65-F5344CB8AC3E}">
        <p14:creationId xmlns:p14="http://schemas.microsoft.com/office/powerpoint/2010/main" val="1864381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Marcos</a:t>
            </a:r>
          </a:p>
        </p:txBody>
      </p:sp>
      <p:sp>
        <p:nvSpPr>
          <p:cNvPr id="4" name="Slide Number Placeholder 3"/>
          <p:cNvSpPr>
            <a:spLocks noGrp="1"/>
          </p:cNvSpPr>
          <p:nvPr>
            <p:ph type="sldNum" sz="quarter" idx="5"/>
          </p:nvPr>
        </p:nvSpPr>
        <p:spPr/>
        <p:txBody>
          <a:bodyPr/>
          <a:lstStyle/>
          <a:p>
            <a:fld id="{C8AFB381-6FD0-4F90-9C4D-4EEAF6400772}" type="slidenum">
              <a:rPr lang="en-US" smtClean="0"/>
              <a:t>1</a:t>
            </a:fld>
            <a:endParaRPr lang="en-US"/>
          </a:p>
        </p:txBody>
      </p:sp>
    </p:spTree>
    <p:extLst>
      <p:ext uri="{BB962C8B-B14F-4D97-AF65-F5344CB8AC3E}">
        <p14:creationId xmlns:p14="http://schemas.microsoft.com/office/powerpoint/2010/main" val="895001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a:t>
            </a:r>
          </a:p>
        </p:txBody>
      </p:sp>
      <p:sp>
        <p:nvSpPr>
          <p:cNvPr id="4" name="Slide Number Placeholder 3"/>
          <p:cNvSpPr>
            <a:spLocks noGrp="1"/>
          </p:cNvSpPr>
          <p:nvPr>
            <p:ph type="sldNum" sz="quarter" idx="5"/>
          </p:nvPr>
        </p:nvSpPr>
        <p:spPr/>
        <p:txBody>
          <a:bodyPr/>
          <a:lstStyle/>
          <a:p>
            <a:fld id="{C8AFB381-6FD0-4F90-9C4D-4EEAF6400772}" type="slidenum">
              <a:rPr lang="en-US" smtClean="0"/>
              <a:t>10</a:t>
            </a:fld>
            <a:endParaRPr lang="en-US"/>
          </a:p>
        </p:txBody>
      </p:sp>
    </p:spTree>
    <p:extLst>
      <p:ext uri="{BB962C8B-B14F-4D97-AF65-F5344CB8AC3E}">
        <p14:creationId xmlns:p14="http://schemas.microsoft.com/office/powerpoint/2010/main" val="3999895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Max</a:t>
            </a:r>
          </a:p>
          <a:p>
            <a:endParaRPr lang="en-US" dirty="0"/>
          </a:p>
        </p:txBody>
      </p:sp>
      <p:sp>
        <p:nvSpPr>
          <p:cNvPr id="4" name="Slide Number Placeholder 3"/>
          <p:cNvSpPr>
            <a:spLocks noGrp="1"/>
          </p:cNvSpPr>
          <p:nvPr>
            <p:ph type="sldNum" sz="quarter" idx="5"/>
          </p:nvPr>
        </p:nvSpPr>
        <p:spPr/>
        <p:txBody>
          <a:bodyPr/>
          <a:lstStyle/>
          <a:p>
            <a:fld id="{C8AFB381-6FD0-4F90-9C4D-4EEAF6400772}" type="slidenum">
              <a:rPr lang="en-US" smtClean="0"/>
              <a:t>11</a:t>
            </a:fld>
            <a:endParaRPr lang="en-US"/>
          </a:p>
        </p:txBody>
      </p:sp>
    </p:spTree>
    <p:extLst>
      <p:ext uri="{BB962C8B-B14F-4D97-AF65-F5344CB8AC3E}">
        <p14:creationId xmlns:p14="http://schemas.microsoft.com/office/powerpoint/2010/main" val="2086439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a:t>
            </a:r>
          </a:p>
        </p:txBody>
      </p:sp>
      <p:sp>
        <p:nvSpPr>
          <p:cNvPr id="4" name="Slide Number Placeholder 3"/>
          <p:cNvSpPr>
            <a:spLocks noGrp="1"/>
          </p:cNvSpPr>
          <p:nvPr>
            <p:ph type="sldNum" sz="quarter" idx="5"/>
          </p:nvPr>
        </p:nvSpPr>
        <p:spPr/>
        <p:txBody>
          <a:bodyPr/>
          <a:lstStyle/>
          <a:p>
            <a:fld id="{C8AFB381-6FD0-4F90-9C4D-4EEAF6400772}" type="slidenum">
              <a:rPr lang="en-US" smtClean="0"/>
              <a:t>12</a:t>
            </a:fld>
            <a:endParaRPr lang="en-US"/>
          </a:p>
        </p:txBody>
      </p:sp>
    </p:spTree>
    <p:extLst>
      <p:ext uri="{BB962C8B-B14F-4D97-AF65-F5344CB8AC3E}">
        <p14:creationId xmlns:p14="http://schemas.microsoft.com/office/powerpoint/2010/main" val="2210383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Noah</a:t>
            </a:r>
          </a:p>
        </p:txBody>
      </p:sp>
      <p:sp>
        <p:nvSpPr>
          <p:cNvPr id="4" name="Slide Number Placeholder 3"/>
          <p:cNvSpPr>
            <a:spLocks noGrp="1"/>
          </p:cNvSpPr>
          <p:nvPr>
            <p:ph type="sldNum" sz="quarter" idx="5"/>
          </p:nvPr>
        </p:nvSpPr>
        <p:spPr/>
        <p:txBody>
          <a:bodyPr/>
          <a:lstStyle/>
          <a:p>
            <a:fld id="{C8AFB381-6FD0-4F90-9C4D-4EEAF6400772}" type="slidenum">
              <a:rPr lang="en-US" smtClean="0"/>
              <a:t>13</a:t>
            </a:fld>
            <a:endParaRPr lang="en-US"/>
          </a:p>
        </p:txBody>
      </p:sp>
    </p:spTree>
    <p:extLst>
      <p:ext uri="{BB962C8B-B14F-4D97-AF65-F5344CB8AC3E}">
        <p14:creationId xmlns:p14="http://schemas.microsoft.com/office/powerpoint/2010/main" val="1372963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Marcos</a:t>
            </a:r>
          </a:p>
          <a:p>
            <a:endParaRPr lang="en-US" dirty="0"/>
          </a:p>
        </p:txBody>
      </p:sp>
      <p:sp>
        <p:nvSpPr>
          <p:cNvPr id="4" name="Slide Number Placeholder 3"/>
          <p:cNvSpPr>
            <a:spLocks noGrp="1"/>
          </p:cNvSpPr>
          <p:nvPr>
            <p:ph type="sldNum" sz="quarter" idx="5"/>
          </p:nvPr>
        </p:nvSpPr>
        <p:spPr/>
        <p:txBody>
          <a:bodyPr/>
          <a:lstStyle/>
          <a:p>
            <a:fld id="{C8AFB381-6FD0-4F90-9C4D-4EEAF6400772}" type="slidenum">
              <a:rPr lang="en-US" smtClean="0"/>
              <a:t>14</a:t>
            </a:fld>
            <a:endParaRPr lang="en-US"/>
          </a:p>
        </p:txBody>
      </p:sp>
    </p:spTree>
    <p:extLst>
      <p:ext uri="{BB962C8B-B14F-4D97-AF65-F5344CB8AC3E}">
        <p14:creationId xmlns:p14="http://schemas.microsoft.com/office/powerpoint/2010/main" val="2012297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Marcos</a:t>
            </a:r>
          </a:p>
          <a:p>
            <a:endParaRPr lang="en-US" dirty="0"/>
          </a:p>
        </p:txBody>
      </p:sp>
      <p:sp>
        <p:nvSpPr>
          <p:cNvPr id="4" name="Slide Number Placeholder 3"/>
          <p:cNvSpPr>
            <a:spLocks noGrp="1"/>
          </p:cNvSpPr>
          <p:nvPr>
            <p:ph type="sldNum" sz="quarter" idx="5"/>
          </p:nvPr>
        </p:nvSpPr>
        <p:spPr/>
        <p:txBody>
          <a:bodyPr/>
          <a:lstStyle/>
          <a:p>
            <a:fld id="{C8AFB381-6FD0-4F90-9C4D-4EEAF6400772}" type="slidenum">
              <a:rPr lang="en-US" smtClean="0"/>
              <a:t>15</a:t>
            </a:fld>
            <a:endParaRPr lang="en-US"/>
          </a:p>
        </p:txBody>
      </p:sp>
    </p:spTree>
    <p:extLst>
      <p:ext uri="{BB962C8B-B14F-4D97-AF65-F5344CB8AC3E}">
        <p14:creationId xmlns:p14="http://schemas.microsoft.com/office/powerpoint/2010/main" val="2349343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Marcos</a:t>
            </a:r>
          </a:p>
          <a:p>
            <a:endParaRPr lang="en-US" dirty="0"/>
          </a:p>
        </p:txBody>
      </p:sp>
      <p:sp>
        <p:nvSpPr>
          <p:cNvPr id="4" name="Slide Number Placeholder 3"/>
          <p:cNvSpPr>
            <a:spLocks noGrp="1"/>
          </p:cNvSpPr>
          <p:nvPr>
            <p:ph type="sldNum" sz="quarter" idx="5"/>
          </p:nvPr>
        </p:nvSpPr>
        <p:spPr/>
        <p:txBody>
          <a:bodyPr/>
          <a:lstStyle/>
          <a:p>
            <a:fld id="{C8AFB381-6FD0-4F90-9C4D-4EEAF6400772}" type="slidenum">
              <a:rPr lang="en-US" smtClean="0"/>
              <a:t>16</a:t>
            </a:fld>
            <a:endParaRPr lang="en-US"/>
          </a:p>
        </p:txBody>
      </p:sp>
    </p:spTree>
    <p:extLst>
      <p:ext uri="{BB962C8B-B14F-4D97-AF65-F5344CB8AC3E}">
        <p14:creationId xmlns:p14="http://schemas.microsoft.com/office/powerpoint/2010/main" val="3619706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Marcos</a:t>
            </a:r>
          </a:p>
          <a:p>
            <a:endParaRPr lang="en-US" dirty="0"/>
          </a:p>
        </p:txBody>
      </p:sp>
      <p:sp>
        <p:nvSpPr>
          <p:cNvPr id="4" name="Slide Number Placeholder 3"/>
          <p:cNvSpPr>
            <a:spLocks noGrp="1"/>
          </p:cNvSpPr>
          <p:nvPr>
            <p:ph type="sldNum" sz="quarter" idx="5"/>
          </p:nvPr>
        </p:nvSpPr>
        <p:spPr/>
        <p:txBody>
          <a:bodyPr/>
          <a:lstStyle/>
          <a:p>
            <a:fld id="{C8AFB381-6FD0-4F90-9C4D-4EEAF6400772}" type="slidenum">
              <a:rPr lang="en-US" smtClean="0"/>
              <a:t>17</a:t>
            </a:fld>
            <a:endParaRPr lang="en-US"/>
          </a:p>
        </p:txBody>
      </p:sp>
    </p:spTree>
    <p:extLst>
      <p:ext uri="{BB962C8B-B14F-4D97-AF65-F5344CB8AC3E}">
        <p14:creationId xmlns:p14="http://schemas.microsoft.com/office/powerpoint/2010/main" val="1845014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Jacob</a:t>
            </a:r>
          </a:p>
        </p:txBody>
      </p:sp>
      <p:sp>
        <p:nvSpPr>
          <p:cNvPr id="4" name="Slide Number Placeholder 3"/>
          <p:cNvSpPr>
            <a:spLocks noGrp="1"/>
          </p:cNvSpPr>
          <p:nvPr>
            <p:ph type="sldNum" sz="quarter" idx="5"/>
          </p:nvPr>
        </p:nvSpPr>
        <p:spPr/>
        <p:txBody>
          <a:bodyPr/>
          <a:lstStyle/>
          <a:p>
            <a:fld id="{C8AFB381-6FD0-4F90-9C4D-4EEAF6400772}" type="slidenum">
              <a:rPr lang="en-US" smtClean="0"/>
              <a:t>18</a:t>
            </a:fld>
            <a:endParaRPr lang="en-US"/>
          </a:p>
        </p:txBody>
      </p:sp>
    </p:spTree>
    <p:extLst>
      <p:ext uri="{BB962C8B-B14F-4D97-AF65-F5344CB8AC3E}">
        <p14:creationId xmlns:p14="http://schemas.microsoft.com/office/powerpoint/2010/main" val="2179286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Jacob</a:t>
            </a:r>
          </a:p>
        </p:txBody>
      </p:sp>
      <p:sp>
        <p:nvSpPr>
          <p:cNvPr id="4" name="Slide Number Placeholder 3"/>
          <p:cNvSpPr>
            <a:spLocks noGrp="1"/>
          </p:cNvSpPr>
          <p:nvPr>
            <p:ph type="sldNum" sz="quarter" idx="5"/>
          </p:nvPr>
        </p:nvSpPr>
        <p:spPr/>
        <p:txBody>
          <a:bodyPr/>
          <a:lstStyle/>
          <a:p>
            <a:fld id="{C8AFB381-6FD0-4F90-9C4D-4EEAF6400772}" type="slidenum">
              <a:rPr lang="en-US" smtClean="0"/>
              <a:t>19</a:t>
            </a:fld>
            <a:endParaRPr lang="en-US"/>
          </a:p>
        </p:txBody>
      </p:sp>
    </p:spTree>
    <p:extLst>
      <p:ext uri="{BB962C8B-B14F-4D97-AF65-F5344CB8AC3E}">
        <p14:creationId xmlns:p14="http://schemas.microsoft.com/office/powerpoint/2010/main" val="4155531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Marcos</a:t>
            </a:r>
          </a:p>
        </p:txBody>
      </p:sp>
      <p:sp>
        <p:nvSpPr>
          <p:cNvPr id="4" name="Slide Number Placeholder 3"/>
          <p:cNvSpPr>
            <a:spLocks noGrp="1"/>
          </p:cNvSpPr>
          <p:nvPr>
            <p:ph type="sldNum" sz="quarter" idx="5"/>
          </p:nvPr>
        </p:nvSpPr>
        <p:spPr/>
        <p:txBody>
          <a:bodyPr/>
          <a:lstStyle/>
          <a:p>
            <a:fld id="{C8AFB381-6FD0-4F90-9C4D-4EEAF6400772}" type="slidenum">
              <a:rPr lang="en-US" smtClean="0"/>
              <a:t>2</a:t>
            </a:fld>
            <a:endParaRPr lang="en-US"/>
          </a:p>
        </p:txBody>
      </p:sp>
    </p:spTree>
    <p:extLst>
      <p:ext uri="{BB962C8B-B14F-4D97-AF65-F5344CB8AC3E}">
        <p14:creationId xmlns:p14="http://schemas.microsoft.com/office/powerpoint/2010/main" val="3015521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a:t>
            </a:r>
          </a:p>
        </p:txBody>
      </p:sp>
      <p:sp>
        <p:nvSpPr>
          <p:cNvPr id="4" name="Slide Number Placeholder 3"/>
          <p:cNvSpPr>
            <a:spLocks noGrp="1"/>
          </p:cNvSpPr>
          <p:nvPr>
            <p:ph type="sldNum" sz="quarter" idx="5"/>
          </p:nvPr>
        </p:nvSpPr>
        <p:spPr/>
        <p:txBody>
          <a:bodyPr/>
          <a:lstStyle/>
          <a:p>
            <a:fld id="{C8AFB381-6FD0-4F90-9C4D-4EEAF6400772}" type="slidenum">
              <a:rPr lang="en-US" smtClean="0"/>
              <a:t>20</a:t>
            </a:fld>
            <a:endParaRPr lang="en-US"/>
          </a:p>
        </p:txBody>
      </p:sp>
    </p:spTree>
    <p:extLst>
      <p:ext uri="{BB962C8B-B14F-4D97-AF65-F5344CB8AC3E}">
        <p14:creationId xmlns:p14="http://schemas.microsoft.com/office/powerpoint/2010/main" val="232700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a:t>
            </a:r>
          </a:p>
        </p:txBody>
      </p:sp>
      <p:sp>
        <p:nvSpPr>
          <p:cNvPr id="4" name="Slide Number Placeholder 3"/>
          <p:cNvSpPr>
            <a:spLocks noGrp="1"/>
          </p:cNvSpPr>
          <p:nvPr>
            <p:ph type="sldNum" sz="quarter" idx="5"/>
          </p:nvPr>
        </p:nvSpPr>
        <p:spPr/>
        <p:txBody>
          <a:bodyPr/>
          <a:lstStyle/>
          <a:p>
            <a:fld id="{C8AFB381-6FD0-4F90-9C4D-4EEAF6400772}" type="slidenum">
              <a:rPr lang="en-US" smtClean="0"/>
              <a:t>21</a:t>
            </a:fld>
            <a:endParaRPr lang="en-US"/>
          </a:p>
        </p:txBody>
      </p:sp>
    </p:spTree>
    <p:extLst>
      <p:ext uri="{BB962C8B-B14F-4D97-AF65-F5344CB8AC3E}">
        <p14:creationId xmlns:p14="http://schemas.microsoft.com/office/powerpoint/2010/main" val="62958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Noah</a:t>
            </a:r>
          </a:p>
        </p:txBody>
      </p:sp>
      <p:sp>
        <p:nvSpPr>
          <p:cNvPr id="4" name="Slide Number Placeholder 3"/>
          <p:cNvSpPr>
            <a:spLocks noGrp="1"/>
          </p:cNvSpPr>
          <p:nvPr>
            <p:ph type="sldNum" sz="quarter" idx="5"/>
          </p:nvPr>
        </p:nvSpPr>
        <p:spPr/>
        <p:txBody>
          <a:bodyPr/>
          <a:lstStyle/>
          <a:p>
            <a:fld id="{C8AFB381-6FD0-4F90-9C4D-4EEAF6400772}" type="slidenum">
              <a:rPr lang="en-US" smtClean="0"/>
              <a:t>22</a:t>
            </a:fld>
            <a:endParaRPr lang="en-US"/>
          </a:p>
        </p:txBody>
      </p:sp>
    </p:spTree>
    <p:extLst>
      <p:ext uri="{BB962C8B-B14F-4D97-AF65-F5344CB8AC3E}">
        <p14:creationId xmlns:p14="http://schemas.microsoft.com/office/powerpoint/2010/main" val="1162080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Noah</a:t>
            </a:r>
          </a:p>
        </p:txBody>
      </p:sp>
      <p:sp>
        <p:nvSpPr>
          <p:cNvPr id="4" name="Slide Number Placeholder 3"/>
          <p:cNvSpPr>
            <a:spLocks noGrp="1"/>
          </p:cNvSpPr>
          <p:nvPr>
            <p:ph type="sldNum" sz="quarter" idx="5"/>
          </p:nvPr>
        </p:nvSpPr>
        <p:spPr/>
        <p:txBody>
          <a:bodyPr/>
          <a:lstStyle/>
          <a:p>
            <a:fld id="{C8AFB381-6FD0-4F90-9C4D-4EEAF6400772}" type="slidenum">
              <a:rPr lang="en-US" smtClean="0"/>
              <a:t>23</a:t>
            </a:fld>
            <a:endParaRPr lang="en-US"/>
          </a:p>
        </p:txBody>
      </p:sp>
    </p:spTree>
    <p:extLst>
      <p:ext uri="{BB962C8B-B14F-4D97-AF65-F5344CB8AC3E}">
        <p14:creationId xmlns:p14="http://schemas.microsoft.com/office/powerpoint/2010/main" val="3073382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a:t>
            </a:r>
          </a:p>
        </p:txBody>
      </p:sp>
      <p:sp>
        <p:nvSpPr>
          <p:cNvPr id="4" name="Slide Number Placeholder 3"/>
          <p:cNvSpPr>
            <a:spLocks noGrp="1"/>
          </p:cNvSpPr>
          <p:nvPr>
            <p:ph type="sldNum" sz="quarter" idx="5"/>
          </p:nvPr>
        </p:nvSpPr>
        <p:spPr/>
        <p:txBody>
          <a:bodyPr/>
          <a:lstStyle/>
          <a:p>
            <a:fld id="{C8AFB381-6FD0-4F90-9C4D-4EEAF6400772}" type="slidenum">
              <a:rPr lang="en-US" smtClean="0"/>
              <a:t>24</a:t>
            </a:fld>
            <a:endParaRPr lang="en-US"/>
          </a:p>
        </p:txBody>
      </p:sp>
    </p:spTree>
    <p:extLst>
      <p:ext uri="{BB962C8B-B14F-4D97-AF65-F5344CB8AC3E}">
        <p14:creationId xmlns:p14="http://schemas.microsoft.com/office/powerpoint/2010/main" val="972897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a:t>
            </a:r>
          </a:p>
        </p:txBody>
      </p:sp>
      <p:sp>
        <p:nvSpPr>
          <p:cNvPr id="4" name="Slide Number Placeholder 3"/>
          <p:cNvSpPr>
            <a:spLocks noGrp="1"/>
          </p:cNvSpPr>
          <p:nvPr>
            <p:ph type="sldNum" sz="quarter" idx="5"/>
          </p:nvPr>
        </p:nvSpPr>
        <p:spPr/>
        <p:txBody>
          <a:bodyPr/>
          <a:lstStyle/>
          <a:p>
            <a:fld id="{C8AFB381-6FD0-4F90-9C4D-4EEAF6400772}" type="slidenum">
              <a:rPr lang="en-US" smtClean="0"/>
              <a:t>25</a:t>
            </a:fld>
            <a:endParaRPr lang="en-US"/>
          </a:p>
        </p:txBody>
      </p:sp>
    </p:spTree>
    <p:extLst>
      <p:ext uri="{BB962C8B-B14F-4D97-AF65-F5344CB8AC3E}">
        <p14:creationId xmlns:p14="http://schemas.microsoft.com/office/powerpoint/2010/main" val="40207808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Jacob</a:t>
            </a:r>
          </a:p>
        </p:txBody>
      </p:sp>
      <p:sp>
        <p:nvSpPr>
          <p:cNvPr id="4" name="Slide Number Placeholder 3"/>
          <p:cNvSpPr>
            <a:spLocks noGrp="1"/>
          </p:cNvSpPr>
          <p:nvPr>
            <p:ph type="sldNum" sz="quarter" idx="5"/>
          </p:nvPr>
        </p:nvSpPr>
        <p:spPr/>
        <p:txBody>
          <a:bodyPr/>
          <a:lstStyle/>
          <a:p>
            <a:fld id="{C8AFB381-6FD0-4F90-9C4D-4EEAF6400772}" type="slidenum">
              <a:rPr lang="en-US" smtClean="0"/>
              <a:t>26</a:t>
            </a:fld>
            <a:endParaRPr lang="en-US"/>
          </a:p>
        </p:txBody>
      </p:sp>
    </p:spTree>
    <p:extLst>
      <p:ext uri="{BB962C8B-B14F-4D97-AF65-F5344CB8AC3E}">
        <p14:creationId xmlns:p14="http://schemas.microsoft.com/office/powerpoint/2010/main" val="3403374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Jacob</a:t>
            </a:r>
          </a:p>
        </p:txBody>
      </p:sp>
      <p:sp>
        <p:nvSpPr>
          <p:cNvPr id="4" name="Slide Number Placeholder 3"/>
          <p:cNvSpPr>
            <a:spLocks noGrp="1"/>
          </p:cNvSpPr>
          <p:nvPr>
            <p:ph type="sldNum" sz="quarter" idx="5"/>
          </p:nvPr>
        </p:nvSpPr>
        <p:spPr/>
        <p:txBody>
          <a:bodyPr/>
          <a:lstStyle/>
          <a:p>
            <a:fld id="{C8AFB381-6FD0-4F90-9C4D-4EEAF6400772}" type="slidenum">
              <a:rPr lang="en-US" smtClean="0"/>
              <a:t>27</a:t>
            </a:fld>
            <a:endParaRPr lang="en-US"/>
          </a:p>
        </p:txBody>
      </p:sp>
    </p:spTree>
    <p:extLst>
      <p:ext uri="{BB962C8B-B14F-4D97-AF65-F5344CB8AC3E}">
        <p14:creationId xmlns:p14="http://schemas.microsoft.com/office/powerpoint/2010/main" val="3125489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Jacob</a:t>
            </a:r>
          </a:p>
        </p:txBody>
      </p:sp>
      <p:sp>
        <p:nvSpPr>
          <p:cNvPr id="4" name="Slide Number Placeholder 3"/>
          <p:cNvSpPr>
            <a:spLocks noGrp="1"/>
          </p:cNvSpPr>
          <p:nvPr>
            <p:ph type="sldNum" sz="quarter" idx="5"/>
          </p:nvPr>
        </p:nvSpPr>
        <p:spPr/>
        <p:txBody>
          <a:bodyPr/>
          <a:lstStyle/>
          <a:p>
            <a:fld id="{C8AFB381-6FD0-4F90-9C4D-4EEAF6400772}" type="slidenum">
              <a:rPr lang="en-US" smtClean="0"/>
              <a:t>28</a:t>
            </a:fld>
            <a:endParaRPr lang="en-US"/>
          </a:p>
        </p:txBody>
      </p:sp>
    </p:spTree>
    <p:extLst>
      <p:ext uri="{BB962C8B-B14F-4D97-AF65-F5344CB8AC3E}">
        <p14:creationId xmlns:p14="http://schemas.microsoft.com/office/powerpoint/2010/main" val="39301988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Jacob</a:t>
            </a:r>
          </a:p>
        </p:txBody>
      </p:sp>
      <p:sp>
        <p:nvSpPr>
          <p:cNvPr id="4" name="Slide Number Placeholder 3"/>
          <p:cNvSpPr>
            <a:spLocks noGrp="1"/>
          </p:cNvSpPr>
          <p:nvPr>
            <p:ph type="sldNum" sz="quarter" idx="5"/>
          </p:nvPr>
        </p:nvSpPr>
        <p:spPr/>
        <p:txBody>
          <a:bodyPr/>
          <a:lstStyle/>
          <a:p>
            <a:fld id="{C8AFB381-6FD0-4F90-9C4D-4EEAF6400772}" type="slidenum">
              <a:rPr lang="en-US" smtClean="0"/>
              <a:t>29</a:t>
            </a:fld>
            <a:endParaRPr lang="en-US"/>
          </a:p>
        </p:txBody>
      </p:sp>
    </p:spTree>
    <p:extLst>
      <p:ext uri="{BB962C8B-B14F-4D97-AF65-F5344CB8AC3E}">
        <p14:creationId xmlns:p14="http://schemas.microsoft.com/office/powerpoint/2010/main" val="1444255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Jacob</a:t>
            </a:r>
          </a:p>
        </p:txBody>
      </p:sp>
      <p:sp>
        <p:nvSpPr>
          <p:cNvPr id="4" name="Slide Number Placeholder 3"/>
          <p:cNvSpPr>
            <a:spLocks noGrp="1"/>
          </p:cNvSpPr>
          <p:nvPr>
            <p:ph type="sldNum" sz="quarter" idx="5"/>
          </p:nvPr>
        </p:nvSpPr>
        <p:spPr/>
        <p:txBody>
          <a:bodyPr/>
          <a:lstStyle/>
          <a:p>
            <a:fld id="{C8AFB381-6FD0-4F90-9C4D-4EEAF6400772}" type="slidenum">
              <a:rPr lang="en-US" smtClean="0"/>
              <a:t>3</a:t>
            </a:fld>
            <a:endParaRPr lang="en-US"/>
          </a:p>
        </p:txBody>
      </p:sp>
    </p:spTree>
    <p:extLst>
      <p:ext uri="{BB962C8B-B14F-4D97-AF65-F5344CB8AC3E}">
        <p14:creationId xmlns:p14="http://schemas.microsoft.com/office/powerpoint/2010/main" val="18778572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Jacob</a:t>
            </a:r>
          </a:p>
        </p:txBody>
      </p:sp>
      <p:sp>
        <p:nvSpPr>
          <p:cNvPr id="4" name="Slide Number Placeholder 3"/>
          <p:cNvSpPr>
            <a:spLocks noGrp="1"/>
          </p:cNvSpPr>
          <p:nvPr>
            <p:ph type="sldNum" sz="quarter" idx="5"/>
          </p:nvPr>
        </p:nvSpPr>
        <p:spPr/>
        <p:txBody>
          <a:bodyPr/>
          <a:lstStyle/>
          <a:p>
            <a:fld id="{C8AFB381-6FD0-4F90-9C4D-4EEAF6400772}" type="slidenum">
              <a:rPr lang="en-US" smtClean="0"/>
              <a:t>30</a:t>
            </a:fld>
            <a:endParaRPr lang="en-US"/>
          </a:p>
        </p:txBody>
      </p:sp>
    </p:spTree>
    <p:extLst>
      <p:ext uri="{BB962C8B-B14F-4D97-AF65-F5344CB8AC3E}">
        <p14:creationId xmlns:p14="http://schemas.microsoft.com/office/powerpoint/2010/main" val="5555879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a:t>
            </a:r>
          </a:p>
        </p:txBody>
      </p:sp>
      <p:sp>
        <p:nvSpPr>
          <p:cNvPr id="4" name="Slide Number Placeholder 3"/>
          <p:cNvSpPr>
            <a:spLocks noGrp="1"/>
          </p:cNvSpPr>
          <p:nvPr>
            <p:ph type="sldNum" sz="quarter" idx="5"/>
          </p:nvPr>
        </p:nvSpPr>
        <p:spPr/>
        <p:txBody>
          <a:bodyPr/>
          <a:lstStyle/>
          <a:p>
            <a:fld id="{C8AFB381-6FD0-4F90-9C4D-4EEAF6400772}" type="slidenum">
              <a:rPr lang="en-US" smtClean="0"/>
              <a:t>31</a:t>
            </a:fld>
            <a:endParaRPr lang="en-US"/>
          </a:p>
        </p:txBody>
      </p:sp>
    </p:spTree>
    <p:extLst>
      <p:ext uri="{BB962C8B-B14F-4D97-AF65-F5344CB8AC3E}">
        <p14:creationId xmlns:p14="http://schemas.microsoft.com/office/powerpoint/2010/main" val="14997638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a:t>
            </a:r>
          </a:p>
        </p:txBody>
      </p:sp>
      <p:sp>
        <p:nvSpPr>
          <p:cNvPr id="4" name="Slide Number Placeholder 3"/>
          <p:cNvSpPr>
            <a:spLocks noGrp="1"/>
          </p:cNvSpPr>
          <p:nvPr>
            <p:ph type="sldNum" sz="quarter" idx="5"/>
          </p:nvPr>
        </p:nvSpPr>
        <p:spPr/>
        <p:txBody>
          <a:bodyPr/>
          <a:lstStyle/>
          <a:p>
            <a:fld id="{C8AFB381-6FD0-4F90-9C4D-4EEAF6400772}" type="slidenum">
              <a:rPr lang="en-US" smtClean="0"/>
              <a:t>32</a:t>
            </a:fld>
            <a:endParaRPr lang="en-US"/>
          </a:p>
        </p:txBody>
      </p:sp>
    </p:spTree>
    <p:extLst>
      <p:ext uri="{BB962C8B-B14F-4D97-AF65-F5344CB8AC3E}">
        <p14:creationId xmlns:p14="http://schemas.microsoft.com/office/powerpoint/2010/main" val="28917918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Marcos</a:t>
            </a:r>
          </a:p>
          <a:p>
            <a:endParaRPr lang="en-US" dirty="0"/>
          </a:p>
        </p:txBody>
      </p:sp>
      <p:sp>
        <p:nvSpPr>
          <p:cNvPr id="4" name="Slide Number Placeholder 3"/>
          <p:cNvSpPr>
            <a:spLocks noGrp="1"/>
          </p:cNvSpPr>
          <p:nvPr>
            <p:ph type="sldNum" sz="quarter" idx="5"/>
          </p:nvPr>
        </p:nvSpPr>
        <p:spPr/>
        <p:txBody>
          <a:bodyPr/>
          <a:lstStyle/>
          <a:p>
            <a:fld id="{C8AFB381-6FD0-4F90-9C4D-4EEAF6400772}" type="slidenum">
              <a:rPr lang="en-US" smtClean="0"/>
              <a:t>33</a:t>
            </a:fld>
            <a:endParaRPr lang="en-US"/>
          </a:p>
        </p:txBody>
      </p:sp>
    </p:spTree>
    <p:extLst>
      <p:ext uri="{BB962C8B-B14F-4D97-AF65-F5344CB8AC3E}">
        <p14:creationId xmlns:p14="http://schemas.microsoft.com/office/powerpoint/2010/main" val="23964433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Marcos</a:t>
            </a:r>
          </a:p>
          <a:p>
            <a:endParaRPr lang="en-US" dirty="0"/>
          </a:p>
        </p:txBody>
      </p:sp>
      <p:sp>
        <p:nvSpPr>
          <p:cNvPr id="4" name="Slide Number Placeholder 3"/>
          <p:cNvSpPr>
            <a:spLocks noGrp="1"/>
          </p:cNvSpPr>
          <p:nvPr>
            <p:ph type="sldNum" sz="quarter" idx="5"/>
          </p:nvPr>
        </p:nvSpPr>
        <p:spPr/>
        <p:txBody>
          <a:bodyPr/>
          <a:lstStyle/>
          <a:p>
            <a:fld id="{C8AFB381-6FD0-4F90-9C4D-4EEAF6400772}" type="slidenum">
              <a:rPr lang="en-US" smtClean="0"/>
              <a:t>34</a:t>
            </a:fld>
            <a:endParaRPr lang="en-US"/>
          </a:p>
        </p:txBody>
      </p:sp>
    </p:spTree>
    <p:extLst>
      <p:ext uri="{BB962C8B-B14F-4D97-AF65-F5344CB8AC3E}">
        <p14:creationId xmlns:p14="http://schemas.microsoft.com/office/powerpoint/2010/main" val="24924835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Marcos</a:t>
            </a:r>
          </a:p>
          <a:p>
            <a:endParaRPr lang="en-US" dirty="0"/>
          </a:p>
        </p:txBody>
      </p:sp>
      <p:sp>
        <p:nvSpPr>
          <p:cNvPr id="4" name="Slide Number Placeholder 3"/>
          <p:cNvSpPr>
            <a:spLocks noGrp="1"/>
          </p:cNvSpPr>
          <p:nvPr>
            <p:ph type="sldNum" sz="quarter" idx="5"/>
          </p:nvPr>
        </p:nvSpPr>
        <p:spPr/>
        <p:txBody>
          <a:bodyPr/>
          <a:lstStyle/>
          <a:p>
            <a:fld id="{C8AFB381-6FD0-4F90-9C4D-4EEAF6400772}" type="slidenum">
              <a:rPr lang="en-US" smtClean="0"/>
              <a:t>35</a:t>
            </a:fld>
            <a:endParaRPr lang="en-US"/>
          </a:p>
        </p:txBody>
      </p:sp>
    </p:spTree>
    <p:extLst>
      <p:ext uri="{BB962C8B-B14F-4D97-AF65-F5344CB8AC3E}">
        <p14:creationId xmlns:p14="http://schemas.microsoft.com/office/powerpoint/2010/main" val="9675879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Marcos</a:t>
            </a:r>
          </a:p>
          <a:p>
            <a:endParaRPr lang="en-US" dirty="0"/>
          </a:p>
        </p:txBody>
      </p:sp>
      <p:sp>
        <p:nvSpPr>
          <p:cNvPr id="4" name="Slide Number Placeholder 3"/>
          <p:cNvSpPr>
            <a:spLocks noGrp="1"/>
          </p:cNvSpPr>
          <p:nvPr>
            <p:ph type="sldNum" sz="quarter" idx="5"/>
          </p:nvPr>
        </p:nvSpPr>
        <p:spPr/>
        <p:txBody>
          <a:bodyPr/>
          <a:lstStyle/>
          <a:p>
            <a:fld id="{C8AFB381-6FD0-4F90-9C4D-4EEAF6400772}" type="slidenum">
              <a:rPr lang="en-US" smtClean="0"/>
              <a:t>36</a:t>
            </a:fld>
            <a:endParaRPr lang="en-US"/>
          </a:p>
        </p:txBody>
      </p:sp>
    </p:spTree>
    <p:extLst>
      <p:ext uri="{BB962C8B-B14F-4D97-AF65-F5344CB8AC3E}">
        <p14:creationId xmlns:p14="http://schemas.microsoft.com/office/powerpoint/2010/main" val="29492670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Marcos</a:t>
            </a:r>
          </a:p>
          <a:p>
            <a:endParaRPr lang="en-US" dirty="0"/>
          </a:p>
        </p:txBody>
      </p:sp>
      <p:sp>
        <p:nvSpPr>
          <p:cNvPr id="4" name="Slide Number Placeholder 3"/>
          <p:cNvSpPr>
            <a:spLocks noGrp="1"/>
          </p:cNvSpPr>
          <p:nvPr>
            <p:ph type="sldNum" sz="quarter" idx="5"/>
          </p:nvPr>
        </p:nvSpPr>
        <p:spPr/>
        <p:txBody>
          <a:bodyPr/>
          <a:lstStyle/>
          <a:p>
            <a:fld id="{C8AFB381-6FD0-4F90-9C4D-4EEAF6400772}" type="slidenum">
              <a:rPr lang="en-US" smtClean="0"/>
              <a:t>37</a:t>
            </a:fld>
            <a:endParaRPr lang="en-US"/>
          </a:p>
        </p:txBody>
      </p:sp>
    </p:spTree>
    <p:extLst>
      <p:ext uri="{BB962C8B-B14F-4D97-AF65-F5344CB8AC3E}">
        <p14:creationId xmlns:p14="http://schemas.microsoft.com/office/powerpoint/2010/main" val="33197377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Steve</a:t>
            </a:r>
          </a:p>
          <a:p>
            <a:endParaRPr lang="en-US" dirty="0"/>
          </a:p>
        </p:txBody>
      </p:sp>
      <p:sp>
        <p:nvSpPr>
          <p:cNvPr id="4" name="Slide Number Placeholder 3"/>
          <p:cNvSpPr>
            <a:spLocks noGrp="1"/>
          </p:cNvSpPr>
          <p:nvPr>
            <p:ph type="sldNum" sz="quarter" idx="5"/>
          </p:nvPr>
        </p:nvSpPr>
        <p:spPr/>
        <p:txBody>
          <a:bodyPr/>
          <a:lstStyle/>
          <a:p>
            <a:fld id="{C8AFB381-6FD0-4F90-9C4D-4EEAF6400772}" type="slidenum">
              <a:rPr lang="en-US" smtClean="0"/>
              <a:t>38</a:t>
            </a:fld>
            <a:endParaRPr lang="en-US"/>
          </a:p>
        </p:txBody>
      </p:sp>
    </p:spTree>
    <p:extLst>
      <p:ext uri="{BB962C8B-B14F-4D97-AF65-F5344CB8AC3E}">
        <p14:creationId xmlns:p14="http://schemas.microsoft.com/office/powerpoint/2010/main" val="19410178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Steve</a:t>
            </a:r>
          </a:p>
          <a:p>
            <a:endParaRPr lang="en-US" dirty="0"/>
          </a:p>
        </p:txBody>
      </p:sp>
      <p:sp>
        <p:nvSpPr>
          <p:cNvPr id="4" name="Slide Number Placeholder 3"/>
          <p:cNvSpPr>
            <a:spLocks noGrp="1"/>
          </p:cNvSpPr>
          <p:nvPr>
            <p:ph type="sldNum" sz="quarter" idx="5"/>
          </p:nvPr>
        </p:nvSpPr>
        <p:spPr/>
        <p:txBody>
          <a:bodyPr/>
          <a:lstStyle/>
          <a:p>
            <a:fld id="{C8AFB381-6FD0-4F90-9C4D-4EEAF6400772}" type="slidenum">
              <a:rPr lang="en-US" smtClean="0"/>
              <a:t>39</a:t>
            </a:fld>
            <a:endParaRPr lang="en-US"/>
          </a:p>
        </p:txBody>
      </p:sp>
    </p:spTree>
    <p:extLst>
      <p:ext uri="{BB962C8B-B14F-4D97-AF65-F5344CB8AC3E}">
        <p14:creationId xmlns:p14="http://schemas.microsoft.com/office/powerpoint/2010/main" val="3278833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Marcos</a:t>
            </a:r>
          </a:p>
        </p:txBody>
      </p:sp>
      <p:sp>
        <p:nvSpPr>
          <p:cNvPr id="4" name="Slide Number Placeholder 3"/>
          <p:cNvSpPr>
            <a:spLocks noGrp="1"/>
          </p:cNvSpPr>
          <p:nvPr>
            <p:ph type="sldNum" sz="quarter" idx="5"/>
          </p:nvPr>
        </p:nvSpPr>
        <p:spPr/>
        <p:txBody>
          <a:bodyPr/>
          <a:lstStyle/>
          <a:p>
            <a:fld id="{C8AFB381-6FD0-4F90-9C4D-4EEAF6400772}" type="slidenum">
              <a:rPr lang="en-US" smtClean="0"/>
              <a:t>4</a:t>
            </a:fld>
            <a:endParaRPr lang="en-US"/>
          </a:p>
        </p:txBody>
      </p:sp>
    </p:spTree>
    <p:extLst>
      <p:ext uri="{BB962C8B-B14F-4D97-AF65-F5344CB8AC3E}">
        <p14:creationId xmlns:p14="http://schemas.microsoft.com/office/powerpoint/2010/main" val="35779571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Marcos</a:t>
            </a:r>
          </a:p>
          <a:p>
            <a:endParaRPr lang="en-US" dirty="0"/>
          </a:p>
        </p:txBody>
      </p:sp>
      <p:sp>
        <p:nvSpPr>
          <p:cNvPr id="4" name="Slide Number Placeholder 3"/>
          <p:cNvSpPr>
            <a:spLocks noGrp="1"/>
          </p:cNvSpPr>
          <p:nvPr>
            <p:ph type="sldNum" sz="quarter" idx="5"/>
          </p:nvPr>
        </p:nvSpPr>
        <p:spPr/>
        <p:txBody>
          <a:bodyPr/>
          <a:lstStyle/>
          <a:p>
            <a:fld id="{C8AFB381-6FD0-4F90-9C4D-4EEAF6400772}" type="slidenum">
              <a:rPr lang="en-US" smtClean="0"/>
              <a:t>40</a:t>
            </a:fld>
            <a:endParaRPr lang="en-US"/>
          </a:p>
        </p:txBody>
      </p:sp>
    </p:spTree>
    <p:extLst>
      <p:ext uri="{BB962C8B-B14F-4D97-AF65-F5344CB8AC3E}">
        <p14:creationId xmlns:p14="http://schemas.microsoft.com/office/powerpoint/2010/main" val="7891951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a:t>
            </a:r>
          </a:p>
        </p:txBody>
      </p:sp>
      <p:sp>
        <p:nvSpPr>
          <p:cNvPr id="4" name="Slide Number Placeholder 3"/>
          <p:cNvSpPr>
            <a:spLocks noGrp="1"/>
          </p:cNvSpPr>
          <p:nvPr>
            <p:ph type="sldNum" sz="quarter" idx="5"/>
          </p:nvPr>
        </p:nvSpPr>
        <p:spPr/>
        <p:txBody>
          <a:bodyPr/>
          <a:lstStyle/>
          <a:p>
            <a:fld id="{C8AFB381-6FD0-4F90-9C4D-4EEAF6400772}" type="slidenum">
              <a:rPr lang="en-US" smtClean="0"/>
              <a:t>41</a:t>
            </a:fld>
            <a:endParaRPr lang="en-US"/>
          </a:p>
        </p:txBody>
      </p:sp>
    </p:spTree>
    <p:extLst>
      <p:ext uri="{BB962C8B-B14F-4D97-AF65-F5344CB8AC3E}">
        <p14:creationId xmlns:p14="http://schemas.microsoft.com/office/powerpoint/2010/main" val="12029253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a:t>
            </a:r>
          </a:p>
        </p:txBody>
      </p:sp>
      <p:sp>
        <p:nvSpPr>
          <p:cNvPr id="4" name="Slide Number Placeholder 3"/>
          <p:cNvSpPr>
            <a:spLocks noGrp="1"/>
          </p:cNvSpPr>
          <p:nvPr>
            <p:ph type="sldNum" sz="quarter" idx="5"/>
          </p:nvPr>
        </p:nvSpPr>
        <p:spPr/>
        <p:txBody>
          <a:bodyPr/>
          <a:lstStyle/>
          <a:p>
            <a:fld id="{C8AFB381-6FD0-4F90-9C4D-4EEAF6400772}" type="slidenum">
              <a:rPr lang="en-US" smtClean="0"/>
              <a:t>42</a:t>
            </a:fld>
            <a:endParaRPr lang="en-US"/>
          </a:p>
        </p:txBody>
      </p:sp>
    </p:spTree>
    <p:extLst>
      <p:ext uri="{BB962C8B-B14F-4D97-AF65-F5344CB8AC3E}">
        <p14:creationId xmlns:p14="http://schemas.microsoft.com/office/powerpoint/2010/main" val="1483318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a:t>
            </a:r>
          </a:p>
        </p:txBody>
      </p:sp>
      <p:sp>
        <p:nvSpPr>
          <p:cNvPr id="4" name="Slide Number Placeholder 3"/>
          <p:cNvSpPr>
            <a:spLocks noGrp="1"/>
          </p:cNvSpPr>
          <p:nvPr>
            <p:ph type="sldNum" sz="quarter" idx="5"/>
          </p:nvPr>
        </p:nvSpPr>
        <p:spPr/>
        <p:txBody>
          <a:bodyPr/>
          <a:lstStyle/>
          <a:p>
            <a:fld id="{C8AFB381-6FD0-4F90-9C4D-4EEAF6400772}" type="slidenum">
              <a:rPr lang="en-US" smtClean="0"/>
              <a:t>5</a:t>
            </a:fld>
            <a:endParaRPr lang="en-US"/>
          </a:p>
        </p:txBody>
      </p:sp>
    </p:spTree>
    <p:extLst>
      <p:ext uri="{BB962C8B-B14F-4D97-AF65-F5344CB8AC3E}">
        <p14:creationId xmlns:p14="http://schemas.microsoft.com/office/powerpoint/2010/main" val="2046789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 </a:t>
            </a:r>
          </a:p>
        </p:txBody>
      </p:sp>
      <p:sp>
        <p:nvSpPr>
          <p:cNvPr id="4" name="Slide Number Placeholder 3"/>
          <p:cNvSpPr>
            <a:spLocks noGrp="1"/>
          </p:cNvSpPr>
          <p:nvPr>
            <p:ph type="sldNum" sz="quarter" idx="5"/>
          </p:nvPr>
        </p:nvSpPr>
        <p:spPr/>
        <p:txBody>
          <a:bodyPr/>
          <a:lstStyle/>
          <a:p>
            <a:fld id="{C8AFB381-6FD0-4F90-9C4D-4EEAF6400772}" type="slidenum">
              <a:rPr lang="en-US" smtClean="0"/>
              <a:t>6</a:t>
            </a:fld>
            <a:endParaRPr lang="en-US"/>
          </a:p>
        </p:txBody>
      </p:sp>
    </p:spTree>
    <p:extLst>
      <p:ext uri="{BB962C8B-B14F-4D97-AF65-F5344CB8AC3E}">
        <p14:creationId xmlns:p14="http://schemas.microsoft.com/office/powerpoint/2010/main" val="1525304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Marcos</a:t>
            </a:r>
          </a:p>
        </p:txBody>
      </p:sp>
      <p:sp>
        <p:nvSpPr>
          <p:cNvPr id="4" name="Slide Number Placeholder 3"/>
          <p:cNvSpPr>
            <a:spLocks noGrp="1"/>
          </p:cNvSpPr>
          <p:nvPr>
            <p:ph type="sldNum" sz="quarter" idx="5"/>
          </p:nvPr>
        </p:nvSpPr>
        <p:spPr/>
        <p:txBody>
          <a:bodyPr/>
          <a:lstStyle/>
          <a:p>
            <a:fld id="{C8AFB381-6FD0-4F90-9C4D-4EEAF6400772}" type="slidenum">
              <a:rPr lang="en-US" smtClean="0"/>
              <a:t>7</a:t>
            </a:fld>
            <a:endParaRPr lang="en-US"/>
          </a:p>
        </p:txBody>
      </p:sp>
    </p:spTree>
    <p:extLst>
      <p:ext uri="{BB962C8B-B14F-4D97-AF65-F5344CB8AC3E}">
        <p14:creationId xmlns:p14="http://schemas.microsoft.com/office/powerpoint/2010/main" val="56988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Marcos</a:t>
            </a:r>
          </a:p>
        </p:txBody>
      </p:sp>
      <p:sp>
        <p:nvSpPr>
          <p:cNvPr id="4" name="Slide Number Placeholder 3"/>
          <p:cNvSpPr>
            <a:spLocks noGrp="1"/>
          </p:cNvSpPr>
          <p:nvPr>
            <p:ph type="sldNum" sz="quarter" idx="5"/>
          </p:nvPr>
        </p:nvSpPr>
        <p:spPr/>
        <p:txBody>
          <a:bodyPr/>
          <a:lstStyle/>
          <a:p>
            <a:fld id="{C8AFB381-6FD0-4F90-9C4D-4EEAF6400772}" type="slidenum">
              <a:rPr lang="en-US" smtClean="0"/>
              <a:t>8</a:t>
            </a:fld>
            <a:endParaRPr lang="en-US"/>
          </a:p>
        </p:txBody>
      </p:sp>
    </p:spTree>
    <p:extLst>
      <p:ext uri="{BB962C8B-B14F-4D97-AF65-F5344CB8AC3E}">
        <p14:creationId xmlns:p14="http://schemas.microsoft.com/office/powerpoint/2010/main" val="1221226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a:t>
            </a:r>
          </a:p>
        </p:txBody>
      </p:sp>
      <p:sp>
        <p:nvSpPr>
          <p:cNvPr id="4" name="Slide Number Placeholder 3"/>
          <p:cNvSpPr>
            <a:spLocks noGrp="1"/>
          </p:cNvSpPr>
          <p:nvPr>
            <p:ph type="sldNum" sz="quarter" idx="5"/>
          </p:nvPr>
        </p:nvSpPr>
        <p:spPr/>
        <p:txBody>
          <a:bodyPr/>
          <a:lstStyle/>
          <a:p>
            <a:fld id="{C8AFB381-6FD0-4F90-9C4D-4EEAF6400772}" type="slidenum">
              <a:rPr lang="en-US" smtClean="0"/>
              <a:t>9</a:t>
            </a:fld>
            <a:endParaRPr lang="en-US"/>
          </a:p>
        </p:txBody>
      </p:sp>
    </p:spTree>
    <p:extLst>
      <p:ext uri="{BB962C8B-B14F-4D97-AF65-F5344CB8AC3E}">
        <p14:creationId xmlns:p14="http://schemas.microsoft.com/office/powerpoint/2010/main" val="3646684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0B7FF3-4429-4C9A-AB0B-24560128F05C}"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29380-1454-4C80-BA6D-9FA93E5EEF3F}" type="slidenum">
              <a:rPr lang="en-US" smtClean="0"/>
              <a:t>‹#›</a:t>
            </a:fld>
            <a:endParaRPr lang="en-US"/>
          </a:p>
        </p:txBody>
      </p:sp>
    </p:spTree>
    <p:extLst>
      <p:ext uri="{BB962C8B-B14F-4D97-AF65-F5344CB8AC3E}">
        <p14:creationId xmlns:p14="http://schemas.microsoft.com/office/powerpoint/2010/main" val="553602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0B7FF3-4429-4C9A-AB0B-24560128F05C}"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29380-1454-4C80-BA6D-9FA93E5EEF3F}" type="slidenum">
              <a:rPr lang="en-US" smtClean="0"/>
              <a:t>‹#›</a:t>
            </a:fld>
            <a:endParaRPr lang="en-US"/>
          </a:p>
        </p:txBody>
      </p:sp>
    </p:spTree>
    <p:extLst>
      <p:ext uri="{BB962C8B-B14F-4D97-AF65-F5344CB8AC3E}">
        <p14:creationId xmlns:p14="http://schemas.microsoft.com/office/powerpoint/2010/main" val="2700545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0B7FF3-4429-4C9A-AB0B-24560128F05C}"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29380-1454-4C80-BA6D-9FA93E5EEF3F}" type="slidenum">
              <a:rPr lang="en-US" smtClean="0"/>
              <a:t>‹#›</a:t>
            </a:fld>
            <a:endParaRPr lang="en-US"/>
          </a:p>
        </p:txBody>
      </p:sp>
    </p:spTree>
    <p:extLst>
      <p:ext uri="{BB962C8B-B14F-4D97-AF65-F5344CB8AC3E}">
        <p14:creationId xmlns:p14="http://schemas.microsoft.com/office/powerpoint/2010/main" val="1971861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0B7FF3-4429-4C9A-AB0B-24560128F05C}"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29380-1454-4C80-BA6D-9FA93E5EEF3F}" type="slidenum">
              <a:rPr lang="en-US" smtClean="0"/>
              <a:t>‹#›</a:t>
            </a:fld>
            <a:endParaRPr lang="en-US"/>
          </a:p>
        </p:txBody>
      </p:sp>
    </p:spTree>
    <p:extLst>
      <p:ext uri="{BB962C8B-B14F-4D97-AF65-F5344CB8AC3E}">
        <p14:creationId xmlns:p14="http://schemas.microsoft.com/office/powerpoint/2010/main" val="2904367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0B7FF3-4429-4C9A-AB0B-24560128F05C}"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29380-1454-4C80-BA6D-9FA93E5EEF3F}" type="slidenum">
              <a:rPr lang="en-US" smtClean="0"/>
              <a:t>‹#›</a:t>
            </a:fld>
            <a:endParaRPr lang="en-US"/>
          </a:p>
        </p:txBody>
      </p:sp>
    </p:spTree>
    <p:extLst>
      <p:ext uri="{BB962C8B-B14F-4D97-AF65-F5344CB8AC3E}">
        <p14:creationId xmlns:p14="http://schemas.microsoft.com/office/powerpoint/2010/main" val="1114628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0B7FF3-4429-4C9A-AB0B-24560128F05C}" type="datetimeFigureOut">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29380-1454-4C80-BA6D-9FA93E5EEF3F}" type="slidenum">
              <a:rPr lang="en-US" smtClean="0"/>
              <a:t>‹#›</a:t>
            </a:fld>
            <a:endParaRPr lang="en-US"/>
          </a:p>
        </p:txBody>
      </p:sp>
    </p:spTree>
    <p:extLst>
      <p:ext uri="{BB962C8B-B14F-4D97-AF65-F5344CB8AC3E}">
        <p14:creationId xmlns:p14="http://schemas.microsoft.com/office/powerpoint/2010/main" val="3003148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0B7FF3-4429-4C9A-AB0B-24560128F05C}" type="datetimeFigureOut">
              <a:rPr lang="en-US" smtClean="0"/>
              <a:t>8/13/2021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D29380-1454-4C80-BA6D-9FA93E5EEF3F}" type="slidenum">
              <a:rPr lang="en-US" smtClean="0"/>
              <a:t>‹#›</a:t>
            </a:fld>
            <a:endParaRPr lang="en-US"/>
          </a:p>
        </p:txBody>
      </p:sp>
    </p:spTree>
    <p:extLst>
      <p:ext uri="{BB962C8B-B14F-4D97-AF65-F5344CB8AC3E}">
        <p14:creationId xmlns:p14="http://schemas.microsoft.com/office/powerpoint/2010/main" val="1950236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0B7FF3-4429-4C9A-AB0B-24560128F05C}" type="datetimeFigureOut">
              <a:rPr lang="en-US" smtClean="0"/>
              <a:t>8/13/2021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D29380-1454-4C80-BA6D-9FA93E5EEF3F}" type="slidenum">
              <a:rPr lang="en-US" smtClean="0"/>
              <a:t>‹#›</a:t>
            </a:fld>
            <a:endParaRPr lang="en-US"/>
          </a:p>
        </p:txBody>
      </p:sp>
    </p:spTree>
    <p:extLst>
      <p:ext uri="{BB962C8B-B14F-4D97-AF65-F5344CB8AC3E}">
        <p14:creationId xmlns:p14="http://schemas.microsoft.com/office/powerpoint/2010/main" val="637813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B7FF3-4429-4C9A-AB0B-24560128F05C}" type="datetimeFigureOut">
              <a:rPr lang="en-US" smtClean="0"/>
              <a:t>8/13/2021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D29380-1454-4C80-BA6D-9FA93E5EEF3F}" type="slidenum">
              <a:rPr lang="en-US" smtClean="0"/>
              <a:t>‹#›</a:t>
            </a:fld>
            <a:endParaRPr lang="en-US"/>
          </a:p>
        </p:txBody>
      </p:sp>
    </p:spTree>
    <p:extLst>
      <p:ext uri="{BB962C8B-B14F-4D97-AF65-F5344CB8AC3E}">
        <p14:creationId xmlns:p14="http://schemas.microsoft.com/office/powerpoint/2010/main" val="2891022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0B7FF3-4429-4C9A-AB0B-24560128F05C}" type="datetimeFigureOut">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29380-1454-4C80-BA6D-9FA93E5EEF3F}" type="slidenum">
              <a:rPr lang="en-US" smtClean="0"/>
              <a:t>‹#›</a:t>
            </a:fld>
            <a:endParaRPr lang="en-US"/>
          </a:p>
        </p:txBody>
      </p:sp>
    </p:spTree>
    <p:extLst>
      <p:ext uri="{BB962C8B-B14F-4D97-AF65-F5344CB8AC3E}">
        <p14:creationId xmlns:p14="http://schemas.microsoft.com/office/powerpoint/2010/main" val="379725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0B7FF3-4429-4C9A-AB0B-24560128F05C}" type="datetimeFigureOut">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29380-1454-4C80-BA6D-9FA93E5EEF3F}" type="slidenum">
              <a:rPr lang="en-US" smtClean="0"/>
              <a:t>‹#›</a:t>
            </a:fld>
            <a:endParaRPr lang="en-US"/>
          </a:p>
        </p:txBody>
      </p:sp>
    </p:spTree>
    <p:extLst>
      <p:ext uri="{BB962C8B-B14F-4D97-AF65-F5344CB8AC3E}">
        <p14:creationId xmlns:p14="http://schemas.microsoft.com/office/powerpoint/2010/main" val="3740926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0B7FF3-4429-4C9A-AB0B-24560128F05C}" type="datetimeFigureOut">
              <a:rPr lang="en-US" smtClean="0"/>
              <a:t>8/13/2021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D29380-1454-4C80-BA6D-9FA93E5EEF3F}" type="slidenum">
              <a:rPr lang="en-US" smtClean="0"/>
              <a:t>‹#›</a:t>
            </a:fld>
            <a:endParaRPr lang="en-US"/>
          </a:p>
        </p:txBody>
      </p:sp>
    </p:spTree>
    <p:extLst>
      <p:ext uri="{BB962C8B-B14F-4D97-AF65-F5344CB8AC3E}">
        <p14:creationId xmlns:p14="http://schemas.microsoft.com/office/powerpoint/2010/main" val="19851133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hyperlink" Target="https://covid19.arizona.edu/"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greek.arizona.edu/fsp/cos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preventhazing.arizona.edu/"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hyperlink" Target="mailto:arizonaifc@gmail.com"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dos-greek@email.arizona.edu"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mailto:telleza@arizona.edu"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hyperlink" Target="https://uafamily.arizona.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sos.arizona.ed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arizonaifc@gmail.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wearing a red shirt&#10;&#10;Description automatically generated with medium confidence">
            <a:extLst>
              <a:ext uri="{FF2B5EF4-FFF2-40B4-BE49-F238E27FC236}">
                <a16:creationId xmlns:a16="http://schemas.microsoft.com/office/drawing/2014/main" id="{68AF5988-0EFB-4EFB-BB06-5A6FE2D98B40}"/>
              </a:ext>
            </a:extLst>
          </p:cNvPr>
          <p:cNvPicPr>
            <a:picLocks noChangeAspect="1"/>
          </p:cNvPicPr>
          <p:nvPr/>
        </p:nvPicPr>
        <p:blipFill rotWithShape="1">
          <a:blip r:embed="rId3">
            <a:extLst>
              <a:ext uri="{28A0092B-C50C-407E-A947-70E740481C1C}">
                <a14:useLocalDpi xmlns:a14="http://schemas.microsoft.com/office/drawing/2010/main" val="0"/>
              </a:ext>
            </a:extLst>
          </a:blip>
          <a:srcRect t="23391" r="9091"/>
          <a:stretch/>
        </p:blipFill>
        <p:spPr>
          <a:xfrm>
            <a:off x="20" y="10"/>
            <a:ext cx="12191981" cy="6857990"/>
          </a:xfrm>
          <a:prstGeom prst="rect">
            <a:avLst/>
          </a:prstGeom>
        </p:spPr>
      </p:pic>
      <p:sp>
        <p:nvSpPr>
          <p:cNvPr id="14" name="Rectangle 13">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38CFED-2725-481E-8507-9BB08E6FFDC6}"/>
              </a:ext>
            </a:extLst>
          </p:cNvPr>
          <p:cNvSpPr>
            <a:spLocks noGrp="1"/>
          </p:cNvSpPr>
          <p:nvPr>
            <p:ph type="ctrTitle"/>
          </p:nvPr>
        </p:nvSpPr>
        <p:spPr>
          <a:xfrm>
            <a:off x="404553" y="3091928"/>
            <a:ext cx="9078562" cy="2387600"/>
          </a:xfrm>
        </p:spPr>
        <p:txBody>
          <a:bodyPr>
            <a:normAutofit/>
          </a:bodyPr>
          <a:lstStyle/>
          <a:p>
            <a:pPr algn="l"/>
            <a:r>
              <a:rPr lang="en-US" sz="5100" dirty="0"/>
              <a:t>The Interfraternity Council</a:t>
            </a:r>
            <a:br>
              <a:rPr lang="en-US" sz="5100" dirty="0"/>
            </a:br>
            <a:r>
              <a:rPr lang="en-US" sz="5100" dirty="0"/>
              <a:t>Parent Informational Meeting</a:t>
            </a:r>
            <a:br>
              <a:rPr lang="en-US" sz="5100" dirty="0"/>
            </a:br>
            <a:r>
              <a:rPr lang="en-US" sz="5100" dirty="0"/>
              <a:t>Formal Fall Recruitment 2021</a:t>
            </a:r>
          </a:p>
        </p:txBody>
      </p:sp>
      <p:sp>
        <p:nvSpPr>
          <p:cNvPr id="16" name="Rectangle: Rounded Corners 15">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96747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2F9E-3A9C-44E6-B0F6-32F6D069A73A}"/>
              </a:ext>
            </a:extLst>
          </p:cNvPr>
          <p:cNvSpPr>
            <a:spLocks noGrp="1"/>
          </p:cNvSpPr>
          <p:nvPr>
            <p:ph type="title"/>
          </p:nvPr>
        </p:nvSpPr>
        <p:spPr/>
        <p:txBody>
          <a:bodyPr/>
          <a:lstStyle/>
          <a:p>
            <a:r>
              <a:rPr lang="en-US" b="1" dirty="0">
                <a:solidFill>
                  <a:srgbClr val="0C234B"/>
                </a:solidFill>
              </a:rPr>
              <a:t>Overview of Events</a:t>
            </a:r>
          </a:p>
        </p:txBody>
      </p:sp>
      <p:sp>
        <p:nvSpPr>
          <p:cNvPr id="3" name="Content Placeholder 2">
            <a:extLst>
              <a:ext uri="{FF2B5EF4-FFF2-40B4-BE49-F238E27FC236}">
                <a16:creationId xmlns:a16="http://schemas.microsoft.com/office/drawing/2014/main" id="{9E0C23D8-09EB-48EE-8737-DE2DE0C637E9}"/>
              </a:ext>
            </a:extLst>
          </p:cNvPr>
          <p:cNvSpPr>
            <a:spLocks noGrp="1"/>
          </p:cNvSpPr>
          <p:nvPr>
            <p:ph idx="1"/>
          </p:nvPr>
        </p:nvSpPr>
        <p:spPr/>
        <p:txBody>
          <a:bodyPr>
            <a:normAutofit fontScale="92500" lnSpcReduction="20000"/>
          </a:bodyPr>
          <a:lstStyle/>
          <a:p>
            <a:pPr marL="0" indent="0">
              <a:buNone/>
            </a:pPr>
            <a:r>
              <a:rPr lang="en-US" b="1" dirty="0">
                <a:solidFill>
                  <a:srgbClr val="8B0015"/>
                </a:solidFill>
              </a:rPr>
              <a:t>Tuesday, August 24</a:t>
            </a:r>
            <a:r>
              <a:rPr lang="en-US" b="1" baseline="30000" dirty="0">
                <a:solidFill>
                  <a:srgbClr val="8B0015"/>
                </a:solidFill>
              </a:rPr>
              <a:t>th</a:t>
            </a:r>
            <a:r>
              <a:rPr lang="en-US" b="1" dirty="0">
                <a:solidFill>
                  <a:srgbClr val="8B0015"/>
                </a:solidFill>
              </a:rPr>
              <a:t> – Thursday, August 26</a:t>
            </a:r>
            <a:r>
              <a:rPr lang="en-US" b="1" baseline="30000" dirty="0">
                <a:solidFill>
                  <a:srgbClr val="8B0015"/>
                </a:solidFill>
              </a:rPr>
              <a:t>th</a:t>
            </a:r>
            <a:r>
              <a:rPr lang="en-US" b="1" dirty="0">
                <a:solidFill>
                  <a:srgbClr val="8B0015"/>
                </a:solidFill>
              </a:rPr>
              <a:t> | Round 1 / Open House</a:t>
            </a:r>
          </a:p>
          <a:p>
            <a:r>
              <a:rPr lang="en-US" dirty="0">
                <a:solidFill>
                  <a:srgbClr val="0C234B"/>
                </a:solidFill>
              </a:rPr>
              <a:t>PNMs will watch informational videos of all IFC organizations </a:t>
            </a:r>
          </a:p>
          <a:p>
            <a:pPr marL="0" indent="0">
              <a:buNone/>
            </a:pPr>
            <a:r>
              <a:rPr lang="en-US" b="1" dirty="0">
                <a:solidFill>
                  <a:srgbClr val="8B0015"/>
                </a:solidFill>
              </a:rPr>
              <a:t>Saturday, August 28</a:t>
            </a:r>
            <a:r>
              <a:rPr lang="en-US" b="1" baseline="30000" dirty="0">
                <a:solidFill>
                  <a:srgbClr val="8B0015"/>
                </a:solidFill>
              </a:rPr>
              <a:t>th</a:t>
            </a:r>
            <a:r>
              <a:rPr lang="en-US" b="1" dirty="0">
                <a:solidFill>
                  <a:srgbClr val="8B0015"/>
                </a:solidFill>
              </a:rPr>
              <a:t> - Sunday, August 29</a:t>
            </a:r>
            <a:r>
              <a:rPr lang="en-US" b="1" baseline="30000" dirty="0">
                <a:solidFill>
                  <a:srgbClr val="8B0015"/>
                </a:solidFill>
              </a:rPr>
              <a:t>th</a:t>
            </a:r>
            <a:r>
              <a:rPr lang="en-US" b="1" dirty="0">
                <a:solidFill>
                  <a:srgbClr val="8B0015"/>
                </a:solidFill>
              </a:rPr>
              <a:t> | Round 2</a:t>
            </a:r>
          </a:p>
          <a:p>
            <a:r>
              <a:rPr lang="en-US" dirty="0">
                <a:solidFill>
                  <a:srgbClr val="0C234B"/>
                </a:solidFill>
              </a:rPr>
              <a:t>PNM’s visit up to 12 fraternities over 2 days</a:t>
            </a:r>
          </a:p>
          <a:p>
            <a:r>
              <a:rPr lang="en-US" dirty="0">
                <a:solidFill>
                  <a:srgbClr val="0C234B"/>
                </a:solidFill>
              </a:rPr>
              <a:t>Chapter hosted events each day 9:00am-6:40pm</a:t>
            </a:r>
          </a:p>
          <a:p>
            <a:pPr marL="0" indent="0">
              <a:buNone/>
            </a:pPr>
            <a:r>
              <a:rPr lang="en-US" b="1" dirty="0">
                <a:solidFill>
                  <a:srgbClr val="8B0015"/>
                </a:solidFill>
              </a:rPr>
              <a:t>Friday, September 3</a:t>
            </a:r>
            <a:r>
              <a:rPr lang="en-US" b="1" baseline="30000" dirty="0">
                <a:solidFill>
                  <a:srgbClr val="8B0015"/>
                </a:solidFill>
              </a:rPr>
              <a:t>rd</a:t>
            </a:r>
            <a:r>
              <a:rPr lang="en-US" b="1" dirty="0">
                <a:solidFill>
                  <a:srgbClr val="8B0015"/>
                </a:solidFill>
              </a:rPr>
              <a:t> |Healthy Brotherhood presentations</a:t>
            </a:r>
          </a:p>
          <a:p>
            <a:r>
              <a:rPr lang="en-US" dirty="0">
                <a:solidFill>
                  <a:srgbClr val="0C234B"/>
                </a:solidFill>
              </a:rPr>
              <a:t>All PNMs must attend or be removed from recruitment</a:t>
            </a:r>
          </a:p>
          <a:p>
            <a:pPr marL="0" indent="0">
              <a:buNone/>
            </a:pPr>
            <a:r>
              <a:rPr lang="en-US" b="1" dirty="0">
                <a:solidFill>
                  <a:srgbClr val="8B0015"/>
                </a:solidFill>
              </a:rPr>
              <a:t>Saturday, September 4</a:t>
            </a:r>
            <a:r>
              <a:rPr lang="en-US" b="1" baseline="30000" dirty="0">
                <a:solidFill>
                  <a:srgbClr val="8B0015"/>
                </a:solidFill>
              </a:rPr>
              <a:t>th</a:t>
            </a:r>
            <a:r>
              <a:rPr lang="en-US" b="1" dirty="0">
                <a:solidFill>
                  <a:srgbClr val="8B0015"/>
                </a:solidFill>
              </a:rPr>
              <a:t> | Round 3</a:t>
            </a:r>
          </a:p>
          <a:p>
            <a:r>
              <a:rPr lang="en-US" dirty="0">
                <a:solidFill>
                  <a:srgbClr val="0C234B"/>
                </a:solidFill>
              </a:rPr>
              <a:t>PNM’s visit up to 6 fraternities</a:t>
            </a:r>
          </a:p>
          <a:p>
            <a:r>
              <a:rPr lang="en-US" dirty="0">
                <a:solidFill>
                  <a:srgbClr val="0C234B"/>
                </a:solidFill>
              </a:rPr>
              <a:t>Chapter hosted events 9:00am-7:20pm</a:t>
            </a:r>
          </a:p>
        </p:txBody>
      </p:sp>
      <p:pic>
        <p:nvPicPr>
          <p:cNvPr id="5" name="Picture 4" descr="Text&#10;&#10;Description automatically generated">
            <a:extLst>
              <a:ext uri="{FF2B5EF4-FFF2-40B4-BE49-F238E27FC236}">
                <a16:creationId xmlns:a16="http://schemas.microsoft.com/office/drawing/2014/main" id="{AED5B127-4DDC-4756-81D6-9671A1A22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7108" y="6176963"/>
            <a:ext cx="2096266" cy="479299"/>
          </a:xfrm>
          <a:prstGeom prst="rect">
            <a:avLst/>
          </a:prstGeom>
        </p:spPr>
      </p:pic>
    </p:spTree>
    <p:extLst>
      <p:ext uri="{BB962C8B-B14F-4D97-AF65-F5344CB8AC3E}">
        <p14:creationId xmlns:p14="http://schemas.microsoft.com/office/powerpoint/2010/main" val="252623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2F9E-3A9C-44E6-B0F6-32F6D069A73A}"/>
              </a:ext>
            </a:extLst>
          </p:cNvPr>
          <p:cNvSpPr>
            <a:spLocks noGrp="1"/>
          </p:cNvSpPr>
          <p:nvPr>
            <p:ph type="title"/>
          </p:nvPr>
        </p:nvSpPr>
        <p:spPr/>
        <p:txBody>
          <a:bodyPr/>
          <a:lstStyle/>
          <a:p>
            <a:r>
              <a:rPr lang="en-US" b="1" dirty="0">
                <a:solidFill>
                  <a:srgbClr val="0C234B"/>
                </a:solidFill>
              </a:rPr>
              <a:t>Overview of Events</a:t>
            </a:r>
          </a:p>
        </p:txBody>
      </p:sp>
      <p:sp>
        <p:nvSpPr>
          <p:cNvPr id="3" name="Content Placeholder 2">
            <a:extLst>
              <a:ext uri="{FF2B5EF4-FFF2-40B4-BE49-F238E27FC236}">
                <a16:creationId xmlns:a16="http://schemas.microsoft.com/office/drawing/2014/main" id="{9E0C23D8-09EB-48EE-8737-DE2DE0C637E9}"/>
              </a:ext>
            </a:extLst>
          </p:cNvPr>
          <p:cNvSpPr>
            <a:spLocks noGrp="1"/>
          </p:cNvSpPr>
          <p:nvPr>
            <p:ph idx="1"/>
          </p:nvPr>
        </p:nvSpPr>
        <p:spPr/>
        <p:txBody>
          <a:bodyPr>
            <a:normAutofit/>
          </a:bodyPr>
          <a:lstStyle/>
          <a:p>
            <a:pPr marL="0" indent="0">
              <a:buNone/>
            </a:pPr>
            <a:r>
              <a:rPr lang="en-US" b="1" dirty="0">
                <a:solidFill>
                  <a:srgbClr val="8B0015"/>
                </a:solidFill>
              </a:rPr>
              <a:t>Sunday, September 5</a:t>
            </a:r>
            <a:r>
              <a:rPr lang="en-US" b="1" baseline="30000" dirty="0">
                <a:solidFill>
                  <a:srgbClr val="8B0015"/>
                </a:solidFill>
              </a:rPr>
              <a:t>th</a:t>
            </a:r>
            <a:r>
              <a:rPr lang="en-US" b="1" dirty="0">
                <a:solidFill>
                  <a:srgbClr val="8B0015"/>
                </a:solidFill>
              </a:rPr>
              <a:t> | </a:t>
            </a:r>
            <a:r>
              <a:rPr lang="en-US" b="1">
                <a:solidFill>
                  <a:srgbClr val="8B0015"/>
                </a:solidFill>
              </a:rPr>
              <a:t>Round 4</a:t>
            </a:r>
            <a:r>
              <a:rPr lang="en-US" dirty="0">
                <a:solidFill>
                  <a:srgbClr val="0C234B"/>
                </a:solidFill>
              </a:rPr>
              <a:t>	</a:t>
            </a:r>
          </a:p>
          <a:p>
            <a:r>
              <a:rPr lang="en-US" dirty="0">
                <a:solidFill>
                  <a:srgbClr val="0C234B"/>
                </a:solidFill>
              </a:rPr>
              <a:t>PNM’s will visit up to 4 fraternities</a:t>
            </a:r>
          </a:p>
          <a:p>
            <a:r>
              <a:rPr lang="en-US" dirty="0">
                <a:solidFill>
                  <a:srgbClr val="0C234B"/>
                </a:solidFill>
              </a:rPr>
              <a:t>Chapter hosted events 9:00am-5:30pm</a:t>
            </a:r>
          </a:p>
          <a:p>
            <a:pPr marL="0" indent="0">
              <a:buNone/>
            </a:pPr>
            <a:r>
              <a:rPr lang="en-US" b="1" dirty="0">
                <a:solidFill>
                  <a:srgbClr val="8B0015"/>
                </a:solidFill>
              </a:rPr>
              <a:t>Monday, September 6</a:t>
            </a:r>
            <a:r>
              <a:rPr lang="en-US" b="1" baseline="30000" dirty="0">
                <a:solidFill>
                  <a:srgbClr val="8B0015"/>
                </a:solidFill>
              </a:rPr>
              <a:t>th</a:t>
            </a:r>
            <a:r>
              <a:rPr lang="en-US" b="1" dirty="0">
                <a:solidFill>
                  <a:srgbClr val="8B0015"/>
                </a:solidFill>
              </a:rPr>
              <a:t> | Round 5/Preference</a:t>
            </a:r>
          </a:p>
          <a:p>
            <a:r>
              <a:rPr lang="en-US" dirty="0">
                <a:solidFill>
                  <a:srgbClr val="0C234B"/>
                </a:solidFill>
              </a:rPr>
              <a:t>PNM’s will visit up to 2 fraternities</a:t>
            </a:r>
          </a:p>
          <a:p>
            <a:r>
              <a:rPr lang="en-US" dirty="0">
                <a:solidFill>
                  <a:srgbClr val="0C234B"/>
                </a:solidFill>
              </a:rPr>
              <a:t>Chapter hosted events 9:00am-3:20pm</a:t>
            </a:r>
          </a:p>
          <a:p>
            <a:pPr marL="0" indent="0">
              <a:buNone/>
            </a:pPr>
            <a:r>
              <a:rPr lang="en-US" b="1" dirty="0">
                <a:solidFill>
                  <a:srgbClr val="8B0015"/>
                </a:solidFill>
              </a:rPr>
              <a:t>Tuesday, September 7</a:t>
            </a:r>
            <a:r>
              <a:rPr lang="en-US" b="1" baseline="30000" dirty="0">
                <a:solidFill>
                  <a:srgbClr val="8B0015"/>
                </a:solidFill>
              </a:rPr>
              <a:t>th</a:t>
            </a:r>
            <a:r>
              <a:rPr lang="en-US" b="1" dirty="0">
                <a:solidFill>
                  <a:srgbClr val="8B0015"/>
                </a:solidFill>
              </a:rPr>
              <a:t> | Bid Day</a:t>
            </a:r>
          </a:p>
          <a:p>
            <a:pPr marL="0" indent="0">
              <a:buNone/>
            </a:pPr>
            <a:r>
              <a:rPr lang="en-US" dirty="0">
                <a:solidFill>
                  <a:srgbClr val="0C234B"/>
                </a:solidFill>
              </a:rPr>
              <a:t>11:00am-1:00pm	Pick up bids at the UA Mall Stage </a:t>
            </a:r>
          </a:p>
          <a:p>
            <a:endParaRPr lang="en-US" dirty="0">
              <a:solidFill>
                <a:srgbClr val="0C234B"/>
              </a:solidFill>
            </a:endParaRPr>
          </a:p>
        </p:txBody>
      </p:sp>
      <p:pic>
        <p:nvPicPr>
          <p:cNvPr id="5" name="Picture 4" descr="Text&#10;&#10;Description automatically generated">
            <a:extLst>
              <a:ext uri="{FF2B5EF4-FFF2-40B4-BE49-F238E27FC236}">
                <a16:creationId xmlns:a16="http://schemas.microsoft.com/office/drawing/2014/main" id="{AED5B127-4DDC-4756-81D6-9671A1A22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7108" y="6176963"/>
            <a:ext cx="2096266" cy="479299"/>
          </a:xfrm>
          <a:prstGeom prst="rect">
            <a:avLst/>
          </a:prstGeom>
        </p:spPr>
      </p:pic>
    </p:spTree>
    <p:extLst>
      <p:ext uri="{BB962C8B-B14F-4D97-AF65-F5344CB8AC3E}">
        <p14:creationId xmlns:p14="http://schemas.microsoft.com/office/powerpoint/2010/main" val="308421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2F9E-3A9C-44E6-B0F6-32F6D069A73A}"/>
              </a:ext>
            </a:extLst>
          </p:cNvPr>
          <p:cNvSpPr>
            <a:spLocks noGrp="1"/>
          </p:cNvSpPr>
          <p:nvPr>
            <p:ph type="title"/>
          </p:nvPr>
        </p:nvSpPr>
        <p:spPr/>
        <p:txBody>
          <a:bodyPr/>
          <a:lstStyle/>
          <a:p>
            <a:r>
              <a:rPr lang="en-US" b="1" dirty="0">
                <a:solidFill>
                  <a:srgbClr val="0C234B"/>
                </a:solidFill>
              </a:rPr>
              <a:t>Desire 2 Learn (D2L) Educational Modules</a:t>
            </a:r>
          </a:p>
        </p:txBody>
      </p:sp>
      <p:sp>
        <p:nvSpPr>
          <p:cNvPr id="3" name="Content Placeholder 2">
            <a:extLst>
              <a:ext uri="{FF2B5EF4-FFF2-40B4-BE49-F238E27FC236}">
                <a16:creationId xmlns:a16="http://schemas.microsoft.com/office/drawing/2014/main" id="{9E0C23D8-09EB-48EE-8737-DE2DE0C637E9}"/>
              </a:ext>
            </a:extLst>
          </p:cNvPr>
          <p:cNvSpPr>
            <a:spLocks noGrp="1"/>
          </p:cNvSpPr>
          <p:nvPr>
            <p:ph idx="1"/>
          </p:nvPr>
        </p:nvSpPr>
        <p:spPr/>
        <p:txBody>
          <a:bodyPr>
            <a:normAutofit lnSpcReduction="10000"/>
          </a:bodyPr>
          <a:lstStyle/>
          <a:p>
            <a:r>
              <a:rPr lang="en-US" dirty="0">
                <a:solidFill>
                  <a:srgbClr val="0C234B"/>
                </a:solidFill>
              </a:rPr>
              <a:t>Your student </a:t>
            </a:r>
            <a:r>
              <a:rPr lang="en-US" b="1" dirty="0">
                <a:solidFill>
                  <a:srgbClr val="0C234B"/>
                </a:solidFill>
              </a:rPr>
              <a:t>MUST</a:t>
            </a:r>
            <a:r>
              <a:rPr lang="en-US" dirty="0">
                <a:solidFill>
                  <a:srgbClr val="0C234B"/>
                </a:solidFill>
              </a:rPr>
              <a:t> complete all training modules and chapter videos in order to continue with the next round of Fall Recruitment.</a:t>
            </a:r>
          </a:p>
          <a:p>
            <a:pPr lvl="1"/>
            <a:r>
              <a:rPr lang="en-US" dirty="0">
                <a:solidFill>
                  <a:srgbClr val="0C234B"/>
                </a:solidFill>
              </a:rPr>
              <a:t>IFC Introduction and Educational Training</a:t>
            </a:r>
          </a:p>
          <a:p>
            <a:pPr lvl="1"/>
            <a:r>
              <a:rPr lang="en-US" dirty="0">
                <a:solidFill>
                  <a:srgbClr val="0C234B"/>
                </a:solidFill>
              </a:rPr>
              <a:t>Max Gruver’s Story</a:t>
            </a:r>
          </a:p>
          <a:p>
            <a:pPr lvl="1"/>
            <a:r>
              <a:rPr lang="en-US" dirty="0">
                <a:solidFill>
                  <a:srgbClr val="0C234B"/>
                </a:solidFill>
              </a:rPr>
              <a:t>USFC Fraternities</a:t>
            </a:r>
          </a:p>
          <a:p>
            <a:pPr lvl="1"/>
            <a:r>
              <a:rPr lang="en-US" dirty="0">
                <a:solidFill>
                  <a:srgbClr val="0C234B"/>
                </a:solidFill>
              </a:rPr>
              <a:t>Intro to Black </a:t>
            </a:r>
            <a:r>
              <a:rPr lang="en-US" dirty="0" err="1">
                <a:solidFill>
                  <a:srgbClr val="0C234B"/>
                </a:solidFill>
              </a:rPr>
              <a:t>Greekdom</a:t>
            </a:r>
            <a:endParaRPr lang="en-US" dirty="0">
              <a:solidFill>
                <a:srgbClr val="0C234B"/>
              </a:solidFill>
            </a:endParaRPr>
          </a:p>
          <a:p>
            <a:pPr lvl="1"/>
            <a:r>
              <a:rPr lang="en-US" dirty="0">
                <a:solidFill>
                  <a:srgbClr val="0C234B"/>
                </a:solidFill>
              </a:rPr>
              <a:t>Chapter Videos</a:t>
            </a:r>
          </a:p>
          <a:p>
            <a:r>
              <a:rPr lang="en-US" dirty="0">
                <a:solidFill>
                  <a:srgbClr val="0C234B"/>
                </a:solidFill>
              </a:rPr>
              <a:t>The modules close on </a:t>
            </a:r>
            <a:r>
              <a:rPr lang="en-US" b="1" dirty="0">
                <a:solidFill>
                  <a:srgbClr val="0C234B"/>
                </a:solidFill>
              </a:rPr>
              <a:t>Tuesday, August 24th at 11:59 PM</a:t>
            </a:r>
            <a:r>
              <a:rPr lang="en-US" dirty="0">
                <a:solidFill>
                  <a:srgbClr val="0C234B"/>
                </a:solidFill>
              </a:rPr>
              <a:t>. Following the modules, our chapter videos will then open on </a:t>
            </a:r>
            <a:r>
              <a:rPr lang="en-US" b="1" dirty="0">
                <a:solidFill>
                  <a:srgbClr val="0C234B"/>
                </a:solidFill>
              </a:rPr>
              <a:t>Wednesday, August 25th at 6:00 AM </a:t>
            </a:r>
            <a:r>
              <a:rPr lang="en-US" dirty="0">
                <a:solidFill>
                  <a:srgbClr val="0C234B"/>
                </a:solidFill>
              </a:rPr>
              <a:t>and will close on </a:t>
            </a:r>
            <a:r>
              <a:rPr lang="en-US" b="1" dirty="0">
                <a:solidFill>
                  <a:srgbClr val="0C234B"/>
                </a:solidFill>
              </a:rPr>
              <a:t>Thursday, August 26th at 11:59 PM</a:t>
            </a:r>
            <a:r>
              <a:rPr lang="en-US" dirty="0">
                <a:solidFill>
                  <a:srgbClr val="0C234B"/>
                </a:solidFill>
              </a:rPr>
              <a:t>.</a:t>
            </a:r>
          </a:p>
        </p:txBody>
      </p:sp>
      <p:pic>
        <p:nvPicPr>
          <p:cNvPr id="5" name="Picture 4" descr="Text&#10;&#10;Description automatically generated">
            <a:extLst>
              <a:ext uri="{FF2B5EF4-FFF2-40B4-BE49-F238E27FC236}">
                <a16:creationId xmlns:a16="http://schemas.microsoft.com/office/drawing/2014/main" id="{AED5B127-4DDC-4756-81D6-9671A1A22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7108" y="6176963"/>
            <a:ext cx="2096266" cy="479299"/>
          </a:xfrm>
          <a:prstGeom prst="rect">
            <a:avLst/>
          </a:prstGeom>
        </p:spPr>
      </p:pic>
    </p:spTree>
    <p:extLst>
      <p:ext uri="{BB962C8B-B14F-4D97-AF65-F5344CB8AC3E}">
        <p14:creationId xmlns:p14="http://schemas.microsoft.com/office/powerpoint/2010/main" val="344778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2F9E-3A9C-44E6-B0F6-32F6D069A73A}"/>
              </a:ext>
            </a:extLst>
          </p:cNvPr>
          <p:cNvSpPr>
            <a:spLocks noGrp="1"/>
          </p:cNvSpPr>
          <p:nvPr>
            <p:ph type="title"/>
          </p:nvPr>
        </p:nvSpPr>
        <p:spPr/>
        <p:txBody>
          <a:bodyPr/>
          <a:lstStyle/>
          <a:p>
            <a:r>
              <a:rPr lang="en-US" b="1" dirty="0">
                <a:solidFill>
                  <a:srgbClr val="0C234B"/>
                </a:solidFill>
              </a:rPr>
              <a:t>Health &amp; Safety in the Tucson Heat </a:t>
            </a:r>
          </a:p>
        </p:txBody>
      </p:sp>
      <p:sp>
        <p:nvSpPr>
          <p:cNvPr id="3" name="Content Placeholder 2">
            <a:extLst>
              <a:ext uri="{FF2B5EF4-FFF2-40B4-BE49-F238E27FC236}">
                <a16:creationId xmlns:a16="http://schemas.microsoft.com/office/drawing/2014/main" id="{9E0C23D8-09EB-48EE-8737-DE2DE0C637E9}"/>
              </a:ext>
            </a:extLst>
          </p:cNvPr>
          <p:cNvSpPr>
            <a:spLocks noGrp="1"/>
          </p:cNvSpPr>
          <p:nvPr>
            <p:ph idx="1"/>
          </p:nvPr>
        </p:nvSpPr>
        <p:spPr/>
        <p:txBody>
          <a:bodyPr>
            <a:normAutofit lnSpcReduction="10000"/>
          </a:bodyPr>
          <a:lstStyle/>
          <a:p>
            <a:pPr marL="0" indent="0">
              <a:buNone/>
            </a:pPr>
            <a:r>
              <a:rPr lang="en-US" dirty="0">
                <a:solidFill>
                  <a:srgbClr val="0C234B"/>
                </a:solidFill>
              </a:rPr>
              <a:t>Remind your student to…</a:t>
            </a:r>
          </a:p>
          <a:p>
            <a:r>
              <a:rPr lang="en-US" dirty="0">
                <a:solidFill>
                  <a:srgbClr val="0C234B"/>
                </a:solidFill>
              </a:rPr>
              <a:t>Stay Hydrated</a:t>
            </a:r>
          </a:p>
          <a:p>
            <a:r>
              <a:rPr lang="en-US" dirty="0">
                <a:solidFill>
                  <a:srgbClr val="0C234B"/>
                </a:solidFill>
              </a:rPr>
              <a:t>Look out for each other</a:t>
            </a:r>
          </a:p>
          <a:p>
            <a:pPr marL="0" indent="0">
              <a:buNone/>
            </a:pPr>
            <a:r>
              <a:rPr lang="en-US" dirty="0">
                <a:solidFill>
                  <a:srgbClr val="0C234B"/>
                </a:solidFill>
              </a:rPr>
              <a:t>The warmest time of the day is from 11:30 AM to 6:00 PM, with the hottest at 2:45 PM, at which time the temperature is above 95°F</a:t>
            </a:r>
          </a:p>
          <a:p>
            <a:r>
              <a:rPr lang="en-US" dirty="0">
                <a:solidFill>
                  <a:srgbClr val="0C234B"/>
                </a:solidFill>
              </a:rPr>
              <a:t>What to do if your student feels dehydrated or heat exhaustion</a:t>
            </a:r>
          </a:p>
          <a:p>
            <a:pPr lvl="1"/>
            <a:r>
              <a:rPr lang="en-US" dirty="0">
                <a:solidFill>
                  <a:srgbClr val="0C234B"/>
                </a:solidFill>
              </a:rPr>
              <a:t>Move out of the heat and into a shady or air-conditioned place.</a:t>
            </a:r>
          </a:p>
          <a:p>
            <a:pPr lvl="1"/>
            <a:r>
              <a:rPr lang="en-US" dirty="0">
                <a:solidFill>
                  <a:srgbClr val="0C234B"/>
                </a:solidFill>
              </a:rPr>
              <a:t>Lay down and elevate the legs and feet slightly.</a:t>
            </a:r>
          </a:p>
          <a:p>
            <a:pPr lvl="1"/>
            <a:r>
              <a:rPr lang="en-US" dirty="0">
                <a:solidFill>
                  <a:srgbClr val="0C234B"/>
                </a:solidFill>
              </a:rPr>
              <a:t>Remove tight or heavy clothing.</a:t>
            </a:r>
          </a:p>
          <a:p>
            <a:pPr lvl="1"/>
            <a:r>
              <a:rPr lang="en-US" dirty="0">
                <a:solidFill>
                  <a:srgbClr val="0C234B"/>
                </a:solidFill>
              </a:rPr>
              <a:t>Drink cool water or other nonalcoholic beverage without caffeine.</a:t>
            </a:r>
          </a:p>
          <a:p>
            <a:endParaRPr lang="en-US" dirty="0">
              <a:solidFill>
                <a:srgbClr val="0C234B"/>
              </a:solidFill>
            </a:endParaRPr>
          </a:p>
        </p:txBody>
      </p:sp>
      <p:pic>
        <p:nvPicPr>
          <p:cNvPr id="5" name="Picture 4" descr="Text&#10;&#10;Description automatically generated">
            <a:extLst>
              <a:ext uri="{FF2B5EF4-FFF2-40B4-BE49-F238E27FC236}">
                <a16:creationId xmlns:a16="http://schemas.microsoft.com/office/drawing/2014/main" id="{AED5B127-4DDC-4756-81D6-9671A1A22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7108" y="6176963"/>
            <a:ext cx="2096266" cy="479299"/>
          </a:xfrm>
          <a:prstGeom prst="rect">
            <a:avLst/>
          </a:prstGeom>
        </p:spPr>
      </p:pic>
      <p:pic>
        <p:nvPicPr>
          <p:cNvPr id="6" name="Graphic 5" descr="Dim (Medium Sun) outline">
            <a:extLst>
              <a:ext uri="{FF2B5EF4-FFF2-40B4-BE49-F238E27FC236}">
                <a16:creationId xmlns:a16="http://schemas.microsoft.com/office/drawing/2014/main" id="{4738D5FA-6482-47EE-8FC9-4CC044A040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68613" y="570706"/>
            <a:ext cx="914400" cy="914400"/>
          </a:xfrm>
          <a:prstGeom prst="rect">
            <a:avLst/>
          </a:prstGeom>
        </p:spPr>
      </p:pic>
    </p:spTree>
    <p:extLst>
      <p:ext uri="{BB962C8B-B14F-4D97-AF65-F5344CB8AC3E}">
        <p14:creationId xmlns:p14="http://schemas.microsoft.com/office/powerpoint/2010/main" val="68278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2F9E-3A9C-44E6-B0F6-32F6D069A73A}"/>
              </a:ext>
            </a:extLst>
          </p:cNvPr>
          <p:cNvSpPr>
            <a:spLocks noGrp="1"/>
          </p:cNvSpPr>
          <p:nvPr>
            <p:ph type="ctrTitle"/>
          </p:nvPr>
        </p:nvSpPr>
        <p:spPr/>
        <p:txBody>
          <a:bodyPr/>
          <a:lstStyle/>
          <a:p>
            <a:r>
              <a:rPr lang="en-US" b="1" dirty="0">
                <a:solidFill>
                  <a:srgbClr val="0C234B"/>
                </a:solidFill>
              </a:rPr>
              <a:t>Frequently Asked Questions</a:t>
            </a:r>
          </a:p>
        </p:txBody>
      </p:sp>
      <p:sp>
        <p:nvSpPr>
          <p:cNvPr id="3" name="Content Placeholder 2">
            <a:extLst>
              <a:ext uri="{FF2B5EF4-FFF2-40B4-BE49-F238E27FC236}">
                <a16:creationId xmlns:a16="http://schemas.microsoft.com/office/drawing/2014/main" id="{9E0C23D8-09EB-48EE-8737-DE2DE0C637E9}"/>
              </a:ext>
            </a:extLst>
          </p:cNvPr>
          <p:cNvSpPr>
            <a:spLocks noGrp="1"/>
          </p:cNvSpPr>
          <p:nvPr>
            <p:ph type="subTitle" idx="1"/>
          </p:nvPr>
        </p:nvSpPr>
        <p:spPr/>
        <p:txBody>
          <a:bodyPr>
            <a:normAutofit/>
          </a:bodyPr>
          <a:lstStyle/>
          <a:p>
            <a:r>
              <a:rPr lang="en-US" dirty="0">
                <a:solidFill>
                  <a:srgbClr val="0C234B"/>
                </a:solidFill>
              </a:rPr>
              <a:t>Fall 2021 IFC Recruitment</a:t>
            </a:r>
          </a:p>
        </p:txBody>
      </p:sp>
      <p:pic>
        <p:nvPicPr>
          <p:cNvPr id="5" name="Picture 4" descr="Text&#10;&#10;Description automatically generated">
            <a:extLst>
              <a:ext uri="{FF2B5EF4-FFF2-40B4-BE49-F238E27FC236}">
                <a16:creationId xmlns:a16="http://schemas.microsoft.com/office/drawing/2014/main" id="{AED5B127-4DDC-4756-81D6-9671A1A22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7108" y="6176963"/>
            <a:ext cx="2096266" cy="479299"/>
          </a:xfrm>
          <a:prstGeom prst="rect">
            <a:avLst/>
          </a:prstGeom>
        </p:spPr>
      </p:pic>
    </p:spTree>
    <p:extLst>
      <p:ext uri="{BB962C8B-B14F-4D97-AF65-F5344CB8AC3E}">
        <p14:creationId xmlns:p14="http://schemas.microsoft.com/office/powerpoint/2010/main" val="255048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2F9E-3A9C-44E6-B0F6-32F6D069A73A}"/>
              </a:ext>
            </a:extLst>
          </p:cNvPr>
          <p:cNvSpPr>
            <a:spLocks noGrp="1"/>
          </p:cNvSpPr>
          <p:nvPr>
            <p:ph type="title"/>
          </p:nvPr>
        </p:nvSpPr>
        <p:spPr/>
        <p:txBody>
          <a:bodyPr/>
          <a:lstStyle/>
          <a:p>
            <a:r>
              <a:rPr lang="en-US" b="1" dirty="0">
                <a:solidFill>
                  <a:srgbClr val="0C234B"/>
                </a:solidFill>
              </a:rPr>
              <a:t>What’s the UA’s COVID-19 response?</a:t>
            </a:r>
          </a:p>
        </p:txBody>
      </p:sp>
      <p:sp>
        <p:nvSpPr>
          <p:cNvPr id="3" name="Content Placeholder 2">
            <a:extLst>
              <a:ext uri="{FF2B5EF4-FFF2-40B4-BE49-F238E27FC236}">
                <a16:creationId xmlns:a16="http://schemas.microsoft.com/office/drawing/2014/main" id="{9E0C23D8-09EB-48EE-8737-DE2DE0C637E9}"/>
              </a:ext>
            </a:extLst>
          </p:cNvPr>
          <p:cNvSpPr>
            <a:spLocks noGrp="1"/>
          </p:cNvSpPr>
          <p:nvPr>
            <p:ph sz="half" idx="1"/>
          </p:nvPr>
        </p:nvSpPr>
        <p:spPr/>
        <p:txBody>
          <a:bodyPr>
            <a:normAutofit/>
          </a:bodyPr>
          <a:lstStyle/>
          <a:p>
            <a:r>
              <a:rPr lang="en-US" dirty="0">
                <a:solidFill>
                  <a:srgbClr val="0C234B"/>
                </a:solidFill>
              </a:rPr>
              <a:t>If your student is in Tucson, he can receive a vaccine at several locations across Pima County.</a:t>
            </a:r>
          </a:p>
          <a:p>
            <a:r>
              <a:rPr lang="en-US" dirty="0">
                <a:solidFill>
                  <a:srgbClr val="0C234B"/>
                </a:solidFill>
              </a:rPr>
              <a:t>Uploading his vaccine document will help the University track our progress towards campus immunity.</a:t>
            </a:r>
          </a:p>
          <a:p>
            <a:r>
              <a:rPr lang="en-US" dirty="0">
                <a:solidFill>
                  <a:srgbClr val="0C234B"/>
                </a:solidFill>
              </a:rPr>
              <a:t>Voluntary, free, and convenient COVID-19 testing is available on main campus.</a:t>
            </a:r>
          </a:p>
        </p:txBody>
      </p:sp>
      <p:pic>
        <p:nvPicPr>
          <p:cNvPr id="7" name="Content Placeholder 6" descr="Qr code&#10;&#10;Description automatically generated">
            <a:extLst>
              <a:ext uri="{FF2B5EF4-FFF2-40B4-BE49-F238E27FC236}">
                <a16:creationId xmlns:a16="http://schemas.microsoft.com/office/drawing/2014/main" id="{A7AB8167-3B22-4AC7-8921-368D71FA719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26376" y="1825625"/>
            <a:ext cx="2873248" cy="4351338"/>
          </a:xfrm>
        </p:spPr>
      </p:pic>
      <p:pic>
        <p:nvPicPr>
          <p:cNvPr id="5" name="Picture 4" descr="Text&#10;&#10;Description automatically generated">
            <a:extLst>
              <a:ext uri="{FF2B5EF4-FFF2-40B4-BE49-F238E27FC236}">
                <a16:creationId xmlns:a16="http://schemas.microsoft.com/office/drawing/2014/main" id="{AED5B127-4DDC-4756-81D6-9671A1A220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7108" y="6176963"/>
            <a:ext cx="2096266" cy="479299"/>
          </a:xfrm>
          <a:prstGeom prst="rect">
            <a:avLst/>
          </a:prstGeom>
        </p:spPr>
      </p:pic>
    </p:spTree>
    <p:extLst>
      <p:ext uri="{BB962C8B-B14F-4D97-AF65-F5344CB8AC3E}">
        <p14:creationId xmlns:p14="http://schemas.microsoft.com/office/powerpoint/2010/main" val="280483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2F9E-3A9C-44E6-B0F6-32F6D069A73A}"/>
              </a:ext>
            </a:extLst>
          </p:cNvPr>
          <p:cNvSpPr>
            <a:spLocks noGrp="1"/>
          </p:cNvSpPr>
          <p:nvPr>
            <p:ph type="title"/>
          </p:nvPr>
        </p:nvSpPr>
        <p:spPr/>
        <p:txBody>
          <a:bodyPr/>
          <a:lstStyle/>
          <a:p>
            <a:r>
              <a:rPr lang="en-US" b="1" dirty="0">
                <a:solidFill>
                  <a:srgbClr val="0C234B"/>
                </a:solidFill>
              </a:rPr>
              <a:t>What’s the UA’s COVID-19 response?</a:t>
            </a:r>
          </a:p>
        </p:txBody>
      </p:sp>
      <p:sp>
        <p:nvSpPr>
          <p:cNvPr id="3" name="Content Placeholder 2">
            <a:extLst>
              <a:ext uri="{FF2B5EF4-FFF2-40B4-BE49-F238E27FC236}">
                <a16:creationId xmlns:a16="http://schemas.microsoft.com/office/drawing/2014/main" id="{9E0C23D8-09EB-48EE-8737-DE2DE0C637E9}"/>
              </a:ext>
            </a:extLst>
          </p:cNvPr>
          <p:cNvSpPr>
            <a:spLocks noGrp="1"/>
          </p:cNvSpPr>
          <p:nvPr>
            <p:ph sz="half" idx="1"/>
          </p:nvPr>
        </p:nvSpPr>
        <p:spPr/>
        <p:txBody>
          <a:bodyPr>
            <a:normAutofit lnSpcReduction="10000"/>
          </a:bodyPr>
          <a:lstStyle/>
          <a:p>
            <a:r>
              <a:rPr lang="en-US" dirty="0">
                <a:solidFill>
                  <a:srgbClr val="0C234B"/>
                </a:solidFill>
              </a:rPr>
              <a:t>University of Arizona will require face masks be worn in all indoor spaces where it is not possible to adequately and continuously maintain social distance.</a:t>
            </a:r>
          </a:p>
          <a:p>
            <a:r>
              <a:rPr lang="en-US" dirty="0">
                <a:solidFill>
                  <a:srgbClr val="0C234B"/>
                </a:solidFill>
              </a:rPr>
              <a:t>Try to stay away from greeting others with physical contact (e.g., handshakes, hugs). </a:t>
            </a:r>
          </a:p>
          <a:p>
            <a:r>
              <a:rPr lang="en-US" dirty="0">
                <a:solidFill>
                  <a:srgbClr val="0C234B"/>
                </a:solidFill>
              </a:rPr>
              <a:t>Wash your hands and use hand sanitizer that contains at least 60% alcohol.</a:t>
            </a:r>
          </a:p>
        </p:txBody>
      </p:sp>
      <p:pic>
        <p:nvPicPr>
          <p:cNvPr id="5" name="Picture 4" descr="Text&#10;&#10;Description automatically generated">
            <a:extLst>
              <a:ext uri="{FF2B5EF4-FFF2-40B4-BE49-F238E27FC236}">
                <a16:creationId xmlns:a16="http://schemas.microsoft.com/office/drawing/2014/main" id="{AED5B127-4DDC-4756-81D6-9671A1A22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7108" y="6176963"/>
            <a:ext cx="2096266" cy="479299"/>
          </a:xfrm>
          <a:prstGeom prst="rect">
            <a:avLst/>
          </a:prstGeom>
        </p:spPr>
      </p:pic>
      <p:pic>
        <p:nvPicPr>
          <p:cNvPr id="10" name="Content Placeholder 9" descr="A person wearing a mask&#10;&#10;Description automatically generated with medium confidence">
            <a:extLst>
              <a:ext uri="{FF2B5EF4-FFF2-40B4-BE49-F238E27FC236}">
                <a16:creationId xmlns:a16="http://schemas.microsoft.com/office/drawing/2014/main" id="{8A9695A8-3D75-4848-A59D-8725DFF330EF}"/>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72200" y="2058194"/>
            <a:ext cx="5181600" cy="3886200"/>
          </a:xfrm>
        </p:spPr>
      </p:pic>
    </p:spTree>
    <p:extLst>
      <p:ext uri="{BB962C8B-B14F-4D97-AF65-F5344CB8AC3E}">
        <p14:creationId xmlns:p14="http://schemas.microsoft.com/office/powerpoint/2010/main" val="276316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2F9E-3A9C-44E6-B0F6-32F6D069A73A}"/>
              </a:ext>
            </a:extLst>
          </p:cNvPr>
          <p:cNvSpPr>
            <a:spLocks noGrp="1"/>
          </p:cNvSpPr>
          <p:nvPr>
            <p:ph type="title"/>
          </p:nvPr>
        </p:nvSpPr>
        <p:spPr/>
        <p:txBody>
          <a:bodyPr/>
          <a:lstStyle/>
          <a:p>
            <a:r>
              <a:rPr lang="en-US" b="1" dirty="0">
                <a:solidFill>
                  <a:srgbClr val="0C234B"/>
                </a:solidFill>
              </a:rPr>
              <a:t>What’s the UA’s COVID-19 response?</a:t>
            </a:r>
          </a:p>
        </p:txBody>
      </p:sp>
      <p:sp>
        <p:nvSpPr>
          <p:cNvPr id="3" name="Content Placeholder 2">
            <a:extLst>
              <a:ext uri="{FF2B5EF4-FFF2-40B4-BE49-F238E27FC236}">
                <a16:creationId xmlns:a16="http://schemas.microsoft.com/office/drawing/2014/main" id="{9E0C23D8-09EB-48EE-8737-DE2DE0C637E9}"/>
              </a:ext>
            </a:extLst>
          </p:cNvPr>
          <p:cNvSpPr>
            <a:spLocks noGrp="1"/>
          </p:cNvSpPr>
          <p:nvPr>
            <p:ph sz="half" idx="1"/>
          </p:nvPr>
        </p:nvSpPr>
        <p:spPr/>
        <p:txBody>
          <a:bodyPr>
            <a:normAutofit/>
          </a:bodyPr>
          <a:lstStyle/>
          <a:p>
            <a:r>
              <a:rPr lang="en-US" dirty="0">
                <a:solidFill>
                  <a:srgbClr val="0C234B"/>
                </a:solidFill>
              </a:rPr>
              <a:t>The University of Arizona is planning for in-person classes for Fall 2021</a:t>
            </a:r>
          </a:p>
          <a:p>
            <a:r>
              <a:rPr lang="en-US" dirty="0">
                <a:solidFill>
                  <a:srgbClr val="0C234B"/>
                </a:solidFill>
              </a:rPr>
              <a:t>Classes with attendance of more than 100 people will be delivered remotely in either the Live Online or </a:t>
            </a:r>
            <a:r>
              <a:rPr lang="en-US" dirty="0" err="1">
                <a:solidFill>
                  <a:srgbClr val="0C234B"/>
                </a:solidFill>
              </a:rPr>
              <a:t>iCourse</a:t>
            </a:r>
            <a:r>
              <a:rPr lang="en-US" dirty="0">
                <a:solidFill>
                  <a:srgbClr val="0C234B"/>
                </a:solidFill>
              </a:rPr>
              <a:t> format for the entire semester.</a:t>
            </a:r>
          </a:p>
          <a:p>
            <a:endParaRPr lang="en-US" dirty="0">
              <a:solidFill>
                <a:srgbClr val="0C234B"/>
              </a:solidFill>
            </a:endParaRPr>
          </a:p>
          <a:p>
            <a:pPr marL="0" indent="0" algn="ctr">
              <a:buNone/>
            </a:pPr>
            <a:r>
              <a:rPr lang="en-US" dirty="0">
                <a:solidFill>
                  <a:srgbClr val="0C234B"/>
                </a:solidFill>
                <a:hlinkClick r:id="rId3"/>
              </a:rPr>
              <a:t>https://covid19.arizona.edu/</a:t>
            </a:r>
            <a:r>
              <a:rPr lang="en-US" dirty="0">
                <a:solidFill>
                  <a:srgbClr val="0C234B"/>
                </a:solidFill>
              </a:rPr>
              <a:t> </a:t>
            </a:r>
          </a:p>
          <a:p>
            <a:endParaRPr lang="en-US" dirty="0">
              <a:solidFill>
                <a:srgbClr val="0C234B"/>
              </a:solidFill>
            </a:endParaRPr>
          </a:p>
        </p:txBody>
      </p:sp>
      <p:pic>
        <p:nvPicPr>
          <p:cNvPr id="5" name="Picture 4" descr="Text&#10;&#10;Description automatically generated">
            <a:extLst>
              <a:ext uri="{FF2B5EF4-FFF2-40B4-BE49-F238E27FC236}">
                <a16:creationId xmlns:a16="http://schemas.microsoft.com/office/drawing/2014/main" id="{AED5B127-4DDC-4756-81D6-9671A1A220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7108" y="6176963"/>
            <a:ext cx="2096266" cy="479299"/>
          </a:xfrm>
          <a:prstGeom prst="rect">
            <a:avLst/>
          </a:prstGeom>
        </p:spPr>
      </p:pic>
      <p:pic>
        <p:nvPicPr>
          <p:cNvPr id="4" name="Picture 3">
            <a:extLst>
              <a:ext uri="{FF2B5EF4-FFF2-40B4-BE49-F238E27FC236}">
                <a16:creationId xmlns:a16="http://schemas.microsoft.com/office/drawing/2014/main" id="{3E7AF388-1DE3-4C5A-916D-BE6729FFEB78}"/>
              </a:ext>
            </a:extLst>
          </p:cNvPr>
          <p:cNvPicPr>
            <a:picLocks noChangeAspect="1"/>
          </p:cNvPicPr>
          <p:nvPr/>
        </p:nvPicPr>
        <p:blipFill>
          <a:blip r:embed="rId5"/>
          <a:stretch>
            <a:fillRect/>
          </a:stretch>
        </p:blipFill>
        <p:spPr>
          <a:xfrm>
            <a:off x="6172202" y="1990725"/>
            <a:ext cx="5181600" cy="3886200"/>
          </a:xfrm>
          <a:prstGeom prst="rect">
            <a:avLst/>
          </a:prstGeom>
        </p:spPr>
      </p:pic>
    </p:spTree>
    <p:extLst>
      <p:ext uri="{BB962C8B-B14F-4D97-AF65-F5344CB8AC3E}">
        <p14:creationId xmlns:p14="http://schemas.microsoft.com/office/powerpoint/2010/main" val="134509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2F9E-3A9C-44E6-B0F6-32F6D069A73A}"/>
              </a:ext>
            </a:extLst>
          </p:cNvPr>
          <p:cNvSpPr>
            <a:spLocks noGrp="1"/>
          </p:cNvSpPr>
          <p:nvPr>
            <p:ph type="title"/>
          </p:nvPr>
        </p:nvSpPr>
        <p:spPr/>
        <p:txBody>
          <a:bodyPr/>
          <a:lstStyle/>
          <a:p>
            <a:r>
              <a:rPr lang="en-US" b="1" dirty="0">
                <a:solidFill>
                  <a:srgbClr val="0C234B"/>
                </a:solidFill>
              </a:rPr>
              <a:t>Financial Obligations </a:t>
            </a:r>
          </a:p>
        </p:txBody>
      </p:sp>
      <p:sp>
        <p:nvSpPr>
          <p:cNvPr id="3" name="Content Placeholder 2">
            <a:extLst>
              <a:ext uri="{FF2B5EF4-FFF2-40B4-BE49-F238E27FC236}">
                <a16:creationId xmlns:a16="http://schemas.microsoft.com/office/drawing/2014/main" id="{9E0C23D8-09EB-48EE-8737-DE2DE0C637E9}"/>
              </a:ext>
            </a:extLst>
          </p:cNvPr>
          <p:cNvSpPr>
            <a:spLocks noGrp="1"/>
          </p:cNvSpPr>
          <p:nvPr>
            <p:ph idx="1"/>
          </p:nvPr>
        </p:nvSpPr>
        <p:spPr/>
        <p:txBody>
          <a:bodyPr>
            <a:normAutofit/>
          </a:bodyPr>
          <a:lstStyle/>
          <a:p>
            <a:r>
              <a:rPr lang="en-US" dirty="0">
                <a:solidFill>
                  <a:srgbClr val="0C234B"/>
                </a:solidFill>
              </a:rPr>
              <a:t>There is no cost to participate in our recruitment process. However, should your student receive and accept a bid from a fraternity he will be charged a $100.00 bid acceptance fee. This fee will be billed to the fraternity he joins. </a:t>
            </a:r>
          </a:p>
          <a:p>
            <a:r>
              <a:rPr lang="en-US" dirty="0">
                <a:solidFill>
                  <a:srgbClr val="0C234B"/>
                </a:solidFill>
              </a:rPr>
              <a:t>Fraternity Dues can cost anywhere from $500-$3,000 each semester.</a:t>
            </a:r>
          </a:p>
          <a:p>
            <a:r>
              <a:rPr lang="en-US" dirty="0">
                <a:solidFill>
                  <a:srgbClr val="0C234B"/>
                </a:solidFill>
              </a:rPr>
              <a:t>Financial break down for each chapter can be found at </a:t>
            </a:r>
            <a:r>
              <a:rPr lang="en-US" dirty="0">
                <a:solidFill>
                  <a:srgbClr val="0C234B"/>
                </a:solidFill>
                <a:hlinkClick r:id="rId3"/>
              </a:rPr>
              <a:t>https://greek.arizona.edu/fsp/cost</a:t>
            </a:r>
            <a:r>
              <a:rPr lang="en-US" dirty="0">
                <a:solidFill>
                  <a:srgbClr val="0C234B"/>
                </a:solidFill>
              </a:rPr>
              <a:t> </a:t>
            </a:r>
          </a:p>
          <a:p>
            <a:endParaRPr lang="en-US" dirty="0">
              <a:solidFill>
                <a:srgbClr val="0C234B"/>
              </a:solidFill>
            </a:endParaRPr>
          </a:p>
        </p:txBody>
      </p:sp>
      <p:pic>
        <p:nvPicPr>
          <p:cNvPr id="5" name="Picture 4" descr="Text&#10;&#10;Description automatically generated">
            <a:extLst>
              <a:ext uri="{FF2B5EF4-FFF2-40B4-BE49-F238E27FC236}">
                <a16:creationId xmlns:a16="http://schemas.microsoft.com/office/drawing/2014/main" id="{AED5B127-4DDC-4756-81D6-9671A1A220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7108" y="6176963"/>
            <a:ext cx="2096266" cy="479299"/>
          </a:xfrm>
          <a:prstGeom prst="rect">
            <a:avLst/>
          </a:prstGeom>
        </p:spPr>
      </p:pic>
    </p:spTree>
    <p:extLst>
      <p:ext uri="{BB962C8B-B14F-4D97-AF65-F5344CB8AC3E}">
        <p14:creationId xmlns:p14="http://schemas.microsoft.com/office/powerpoint/2010/main" val="2277513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2F9E-3A9C-44E6-B0F6-32F6D069A73A}"/>
              </a:ext>
            </a:extLst>
          </p:cNvPr>
          <p:cNvSpPr>
            <a:spLocks noGrp="1"/>
          </p:cNvSpPr>
          <p:nvPr>
            <p:ph type="title"/>
          </p:nvPr>
        </p:nvSpPr>
        <p:spPr/>
        <p:txBody>
          <a:bodyPr/>
          <a:lstStyle/>
          <a:p>
            <a:r>
              <a:rPr lang="en-US" b="1" dirty="0">
                <a:solidFill>
                  <a:srgbClr val="0C234B"/>
                </a:solidFill>
              </a:rPr>
              <a:t>Financial Obligations </a:t>
            </a:r>
          </a:p>
        </p:txBody>
      </p:sp>
      <p:sp>
        <p:nvSpPr>
          <p:cNvPr id="3" name="Content Placeholder 2">
            <a:extLst>
              <a:ext uri="{FF2B5EF4-FFF2-40B4-BE49-F238E27FC236}">
                <a16:creationId xmlns:a16="http://schemas.microsoft.com/office/drawing/2014/main" id="{9E0C23D8-09EB-48EE-8737-DE2DE0C637E9}"/>
              </a:ext>
            </a:extLst>
          </p:cNvPr>
          <p:cNvSpPr>
            <a:spLocks noGrp="1"/>
          </p:cNvSpPr>
          <p:nvPr>
            <p:ph idx="1"/>
          </p:nvPr>
        </p:nvSpPr>
        <p:spPr/>
        <p:txBody>
          <a:bodyPr>
            <a:normAutofit/>
          </a:bodyPr>
          <a:lstStyle/>
          <a:p>
            <a:r>
              <a:rPr lang="en-US" dirty="0">
                <a:solidFill>
                  <a:srgbClr val="0C234B"/>
                </a:solidFill>
              </a:rPr>
              <a:t>This is a conversation your student should have with active members!</a:t>
            </a:r>
          </a:p>
          <a:p>
            <a:pPr lvl="1"/>
            <a:r>
              <a:rPr lang="en-US" dirty="0">
                <a:solidFill>
                  <a:srgbClr val="0C234B"/>
                </a:solidFill>
              </a:rPr>
              <a:t>Are scholarships available?</a:t>
            </a:r>
          </a:p>
          <a:p>
            <a:pPr lvl="1"/>
            <a:r>
              <a:rPr lang="en-US" dirty="0">
                <a:solidFill>
                  <a:srgbClr val="0C234B"/>
                </a:solidFill>
              </a:rPr>
              <a:t>How do most members pay their dues?</a:t>
            </a:r>
          </a:p>
          <a:p>
            <a:pPr lvl="1"/>
            <a:r>
              <a:rPr lang="en-US" dirty="0">
                <a:solidFill>
                  <a:srgbClr val="0C234B"/>
                </a:solidFill>
              </a:rPr>
              <a:t>Is there a payment plan?</a:t>
            </a:r>
          </a:p>
          <a:p>
            <a:r>
              <a:rPr lang="en-US" dirty="0">
                <a:solidFill>
                  <a:srgbClr val="0C234B"/>
                </a:solidFill>
              </a:rPr>
              <a:t>Dues can add up and be expensive; please take this into account and talk to your student about it before he accepts a bid. </a:t>
            </a:r>
          </a:p>
          <a:p>
            <a:pPr marL="0" indent="0">
              <a:buNone/>
            </a:pPr>
            <a:endParaRPr lang="en-US" dirty="0">
              <a:solidFill>
                <a:srgbClr val="0C234B"/>
              </a:solidFill>
            </a:endParaRPr>
          </a:p>
          <a:p>
            <a:pPr marL="0" indent="0">
              <a:buNone/>
            </a:pPr>
            <a:r>
              <a:rPr lang="en-US" dirty="0">
                <a:solidFill>
                  <a:srgbClr val="0C234B"/>
                </a:solidFill>
              </a:rPr>
              <a:t> </a:t>
            </a:r>
          </a:p>
        </p:txBody>
      </p:sp>
      <p:pic>
        <p:nvPicPr>
          <p:cNvPr id="5" name="Picture 4" descr="Text&#10;&#10;Description automatically generated">
            <a:extLst>
              <a:ext uri="{FF2B5EF4-FFF2-40B4-BE49-F238E27FC236}">
                <a16:creationId xmlns:a16="http://schemas.microsoft.com/office/drawing/2014/main" id="{AED5B127-4DDC-4756-81D6-9671A1A22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7108" y="6176963"/>
            <a:ext cx="2096266" cy="479299"/>
          </a:xfrm>
          <a:prstGeom prst="rect">
            <a:avLst/>
          </a:prstGeom>
        </p:spPr>
      </p:pic>
    </p:spTree>
    <p:extLst>
      <p:ext uri="{BB962C8B-B14F-4D97-AF65-F5344CB8AC3E}">
        <p14:creationId xmlns:p14="http://schemas.microsoft.com/office/powerpoint/2010/main" val="82712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2F9E-3A9C-44E6-B0F6-32F6D069A73A}"/>
              </a:ext>
            </a:extLst>
          </p:cNvPr>
          <p:cNvSpPr>
            <a:spLocks noGrp="1"/>
          </p:cNvSpPr>
          <p:nvPr>
            <p:ph type="title"/>
          </p:nvPr>
        </p:nvSpPr>
        <p:spPr/>
        <p:txBody>
          <a:bodyPr/>
          <a:lstStyle/>
          <a:p>
            <a:r>
              <a:rPr lang="en-US" b="1" dirty="0">
                <a:solidFill>
                  <a:srgbClr val="0C234B"/>
                </a:solidFill>
              </a:rPr>
              <a:t>Introductions</a:t>
            </a:r>
          </a:p>
        </p:txBody>
      </p:sp>
      <p:sp>
        <p:nvSpPr>
          <p:cNvPr id="3" name="Content Placeholder 2">
            <a:extLst>
              <a:ext uri="{FF2B5EF4-FFF2-40B4-BE49-F238E27FC236}">
                <a16:creationId xmlns:a16="http://schemas.microsoft.com/office/drawing/2014/main" id="{9E0C23D8-09EB-48EE-8737-DE2DE0C637E9}"/>
              </a:ext>
            </a:extLst>
          </p:cNvPr>
          <p:cNvSpPr>
            <a:spLocks noGrp="1"/>
          </p:cNvSpPr>
          <p:nvPr>
            <p:ph idx="1"/>
          </p:nvPr>
        </p:nvSpPr>
        <p:spPr/>
        <p:txBody>
          <a:bodyPr>
            <a:normAutofit/>
          </a:bodyPr>
          <a:lstStyle/>
          <a:p>
            <a:pPr marL="0" indent="0">
              <a:buNone/>
            </a:pPr>
            <a:r>
              <a:rPr lang="en-US" b="1" dirty="0">
                <a:solidFill>
                  <a:srgbClr val="0C234B"/>
                </a:solidFill>
              </a:rPr>
              <a:t>Fraternity &amp; Sorority Programs | Professional Staff</a:t>
            </a:r>
          </a:p>
          <a:p>
            <a:pPr marL="0" indent="0">
              <a:buNone/>
            </a:pPr>
            <a:r>
              <a:rPr lang="en-US" dirty="0">
                <a:solidFill>
                  <a:srgbClr val="0C234B"/>
                </a:solidFill>
              </a:rPr>
              <a:t>Marcos Guzman, M.Ed.	Assistant Dean of Students</a:t>
            </a:r>
          </a:p>
          <a:p>
            <a:pPr marL="0" indent="0">
              <a:buNone/>
            </a:pPr>
            <a:r>
              <a:rPr lang="en-US" dirty="0">
                <a:solidFill>
                  <a:srgbClr val="0C234B"/>
                </a:solidFill>
              </a:rPr>
              <a:t>Greer Vinall, M.A.		Senior Coordinator</a:t>
            </a:r>
          </a:p>
          <a:p>
            <a:pPr marL="0" indent="0">
              <a:buNone/>
            </a:pPr>
            <a:r>
              <a:rPr lang="en-US" dirty="0">
                <a:solidFill>
                  <a:srgbClr val="0C234B"/>
                </a:solidFill>
              </a:rPr>
              <a:t>Jorge Manzanares M.S.	Coordinator</a:t>
            </a:r>
          </a:p>
          <a:p>
            <a:pPr marL="0" indent="0">
              <a:buNone/>
            </a:pPr>
            <a:r>
              <a:rPr lang="en-US" dirty="0">
                <a:solidFill>
                  <a:srgbClr val="0C234B"/>
                </a:solidFill>
              </a:rPr>
              <a:t>Carol Barnette 		Administrative Assistant </a:t>
            </a:r>
          </a:p>
          <a:p>
            <a:pPr marL="0" indent="0">
              <a:buNone/>
            </a:pPr>
            <a:r>
              <a:rPr lang="en-US" dirty="0">
                <a:solidFill>
                  <a:srgbClr val="0C234B"/>
                </a:solidFill>
              </a:rPr>
              <a:t>Raegan Winder		Graduate Assistant</a:t>
            </a:r>
          </a:p>
          <a:p>
            <a:pPr marL="0" indent="0">
              <a:buNone/>
            </a:pPr>
            <a:r>
              <a:rPr lang="en-US" dirty="0">
                <a:solidFill>
                  <a:srgbClr val="0C234B"/>
                </a:solidFill>
              </a:rPr>
              <a:t>Steve Lemerand		Graduate Assistant </a:t>
            </a:r>
          </a:p>
          <a:p>
            <a:pPr marL="0" indent="0">
              <a:buNone/>
            </a:pPr>
            <a:endParaRPr lang="en-US" dirty="0">
              <a:solidFill>
                <a:srgbClr val="0C234B"/>
              </a:solidFill>
            </a:endParaRPr>
          </a:p>
        </p:txBody>
      </p:sp>
      <p:pic>
        <p:nvPicPr>
          <p:cNvPr id="5" name="Picture 4" descr="Text&#10;&#10;Description automatically generated">
            <a:extLst>
              <a:ext uri="{FF2B5EF4-FFF2-40B4-BE49-F238E27FC236}">
                <a16:creationId xmlns:a16="http://schemas.microsoft.com/office/drawing/2014/main" id="{AED5B127-4DDC-4756-81D6-9671A1A22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7108" y="6176963"/>
            <a:ext cx="2096266" cy="479299"/>
          </a:xfrm>
          <a:prstGeom prst="rect">
            <a:avLst/>
          </a:prstGeom>
        </p:spPr>
      </p:pic>
    </p:spTree>
    <p:extLst>
      <p:ext uri="{BB962C8B-B14F-4D97-AF65-F5344CB8AC3E}">
        <p14:creationId xmlns:p14="http://schemas.microsoft.com/office/powerpoint/2010/main" val="264472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2F9E-3A9C-44E6-B0F6-32F6D069A73A}"/>
              </a:ext>
            </a:extLst>
          </p:cNvPr>
          <p:cNvSpPr>
            <a:spLocks noGrp="1"/>
          </p:cNvSpPr>
          <p:nvPr>
            <p:ph type="title"/>
          </p:nvPr>
        </p:nvSpPr>
        <p:spPr/>
        <p:txBody>
          <a:bodyPr/>
          <a:lstStyle/>
          <a:p>
            <a:r>
              <a:rPr lang="en-US" b="1" dirty="0">
                <a:solidFill>
                  <a:srgbClr val="0C234B"/>
                </a:solidFill>
              </a:rPr>
              <a:t>How important is GPA?</a:t>
            </a:r>
          </a:p>
        </p:txBody>
      </p:sp>
      <p:sp>
        <p:nvSpPr>
          <p:cNvPr id="3" name="Content Placeholder 2">
            <a:extLst>
              <a:ext uri="{FF2B5EF4-FFF2-40B4-BE49-F238E27FC236}">
                <a16:creationId xmlns:a16="http://schemas.microsoft.com/office/drawing/2014/main" id="{9E0C23D8-09EB-48EE-8737-DE2DE0C637E9}"/>
              </a:ext>
            </a:extLst>
          </p:cNvPr>
          <p:cNvSpPr>
            <a:spLocks noGrp="1"/>
          </p:cNvSpPr>
          <p:nvPr>
            <p:ph idx="1"/>
          </p:nvPr>
        </p:nvSpPr>
        <p:spPr/>
        <p:txBody>
          <a:bodyPr>
            <a:normAutofit/>
          </a:bodyPr>
          <a:lstStyle/>
          <a:p>
            <a:r>
              <a:rPr lang="en-US" dirty="0">
                <a:solidFill>
                  <a:srgbClr val="0C234B"/>
                </a:solidFill>
              </a:rPr>
              <a:t>Requirements vary from chapter to chapter, but a general </a:t>
            </a:r>
            <a:r>
              <a:rPr lang="en-US" i="1" dirty="0">
                <a:solidFill>
                  <a:srgbClr val="0C234B"/>
                </a:solidFill>
              </a:rPr>
              <a:t>recommendation</a:t>
            </a:r>
            <a:r>
              <a:rPr lang="en-US" dirty="0">
                <a:solidFill>
                  <a:srgbClr val="0C234B"/>
                </a:solidFill>
              </a:rPr>
              <a:t> is a 2.75 core high school GPA for those coming straight from high school and a 2.5 minimum college GPA for those who have at least 12 units taken toward a college GPA. While there is no required GPA to participate in recruitment, IFC strongly </a:t>
            </a:r>
            <a:r>
              <a:rPr lang="en-US" i="1" dirty="0">
                <a:solidFill>
                  <a:srgbClr val="0C234B"/>
                </a:solidFill>
              </a:rPr>
              <a:t>recommends</a:t>
            </a:r>
            <a:r>
              <a:rPr lang="en-US" dirty="0">
                <a:solidFill>
                  <a:srgbClr val="0C234B"/>
                </a:solidFill>
              </a:rPr>
              <a:t> a PNM to meet or exceed the general recommended GPA. Core high school GPA will be verified from grades 9–11.</a:t>
            </a:r>
          </a:p>
          <a:p>
            <a:endParaRPr lang="en-US" dirty="0">
              <a:solidFill>
                <a:srgbClr val="0C234B"/>
              </a:solidFill>
            </a:endParaRPr>
          </a:p>
          <a:p>
            <a:r>
              <a:rPr lang="en-US" dirty="0">
                <a:solidFill>
                  <a:srgbClr val="0C234B"/>
                </a:solidFill>
              </a:rPr>
              <a:t>The number one reason for a man to have an unsuccessful recruitment week will be having a GPA below the recommendation. </a:t>
            </a:r>
          </a:p>
          <a:p>
            <a:endParaRPr lang="en-US" dirty="0">
              <a:solidFill>
                <a:srgbClr val="0C234B"/>
              </a:solidFill>
            </a:endParaRPr>
          </a:p>
        </p:txBody>
      </p:sp>
      <p:pic>
        <p:nvPicPr>
          <p:cNvPr id="5" name="Picture 4" descr="Text&#10;&#10;Description automatically generated">
            <a:extLst>
              <a:ext uri="{FF2B5EF4-FFF2-40B4-BE49-F238E27FC236}">
                <a16:creationId xmlns:a16="http://schemas.microsoft.com/office/drawing/2014/main" id="{AED5B127-4DDC-4756-81D6-9671A1A22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7108" y="6176963"/>
            <a:ext cx="2096266" cy="479299"/>
          </a:xfrm>
          <a:prstGeom prst="rect">
            <a:avLst/>
          </a:prstGeom>
        </p:spPr>
      </p:pic>
    </p:spTree>
    <p:extLst>
      <p:ext uri="{BB962C8B-B14F-4D97-AF65-F5344CB8AC3E}">
        <p14:creationId xmlns:p14="http://schemas.microsoft.com/office/powerpoint/2010/main" val="313303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2F9E-3A9C-44E6-B0F6-32F6D069A73A}"/>
              </a:ext>
            </a:extLst>
          </p:cNvPr>
          <p:cNvSpPr>
            <a:spLocks noGrp="1"/>
          </p:cNvSpPr>
          <p:nvPr>
            <p:ph type="title"/>
          </p:nvPr>
        </p:nvSpPr>
        <p:spPr/>
        <p:txBody>
          <a:bodyPr/>
          <a:lstStyle/>
          <a:p>
            <a:r>
              <a:rPr lang="en-US" b="1" dirty="0">
                <a:solidFill>
                  <a:srgbClr val="0C234B"/>
                </a:solidFill>
              </a:rPr>
              <a:t>What are the odds my student receives a bid?</a:t>
            </a:r>
          </a:p>
        </p:txBody>
      </p:sp>
      <p:sp>
        <p:nvSpPr>
          <p:cNvPr id="3" name="Content Placeholder 2">
            <a:extLst>
              <a:ext uri="{FF2B5EF4-FFF2-40B4-BE49-F238E27FC236}">
                <a16:creationId xmlns:a16="http://schemas.microsoft.com/office/drawing/2014/main" id="{9E0C23D8-09EB-48EE-8737-DE2DE0C637E9}"/>
              </a:ext>
            </a:extLst>
          </p:cNvPr>
          <p:cNvSpPr>
            <a:spLocks noGrp="1"/>
          </p:cNvSpPr>
          <p:nvPr>
            <p:ph idx="1"/>
          </p:nvPr>
        </p:nvSpPr>
        <p:spPr/>
        <p:txBody>
          <a:bodyPr>
            <a:normAutofit lnSpcReduction="10000"/>
          </a:bodyPr>
          <a:lstStyle/>
          <a:p>
            <a:r>
              <a:rPr lang="en-US" dirty="0">
                <a:solidFill>
                  <a:srgbClr val="8B0015"/>
                </a:solidFill>
              </a:rPr>
              <a:t>Very </a:t>
            </a:r>
            <a:r>
              <a:rPr lang="en-US" b="1" dirty="0">
                <a:solidFill>
                  <a:srgbClr val="8B0015"/>
                </a:solidFill>
              </a:rPr>
              <a:t>good</a:t>
            </a:r>
            <a:r>
              <a:rPr lang="en-US" dirty="0">
                <a:solidFill>
                  <a:srgbClr val="8B0015"/>
                </a:solidFill>
              </a:rPr>
              <a:t> if he…</a:t>
            </a:r>
          </a:p>
          <a:p>
            <a:pPr lvl="1"/>
            <a:r>
              <a:rPr lang="en-US" dirty="0">
                <a:solidFill>
                  <a:srgbClr val="0C234B"/>
                </a:solidFill>
              </a:rPr>
              <a:t>Keeps an open mind</a:t>
            </a:r>
          </a:p>
          <a:p>
            <a:pPr lvl="1"/>
            <a:r>
              <a:rPr lang="en-US" dirty="0">
                <a:solidFill>
                  <a:srgbClr val="0C234B"/>
                </a:solidFill>
              </a:rPr>
              <a:t>Respects everyone he meets</a:t>
            </a:r>
          </a:p>
          <a:p>
            <a:pPr lvl="1"/>
            <a:r>
              <a:rPr lang="en-US" dirty="0">
                <a:solidFill>
                  <a:srgbClr val="0C234B"/>
                </a:solidFill>
              </a:rPr>
              <a:t>Is 100% himself and honest</a:t>
            </a:r>
          </a:p>
          <a:p>
            <a:pPr lvl="1"/>
            <a:r>
              <a:rPr lang="en-US" dirty="0">
                <a:solidFill>
                  <a:srgbClr val="0C234B"/>
                </a:solidFill>
              </a:rPr>
              <a:t>Meets the GPA recommendation</a:t>
            </a:r>
          </a:p>
          <a:p>
            <a:r>
              <a:rPr lang="en-US" dirty="0">
                <a:solidFill>
                  <a:srgbClr val="8B0015"/>
                </a:solidFill>
              </a:rPr>
              <a:t>Very </a:t>
            </a:r>
            <a:r>
              <a:rPr lang="en-US" b="1" dirty="0">
                <a:solidFill>
                  <a:srgbClr val="8B0015"/>
                </a:solidFill>
              </a:rPr>
              <a:t>low</a:t>
            </a:r>
            <a:r>
              <a:rPr lang="en-US" dirty="0">
                <a:solidFill>
                  <a:srgbClr val="8B0015"/>
                </a:solidFill>
              </a:rPr>
              <a:t> if he…</a:t>
            </a:r>
          </a:p>
          <a:p>
            <a:pPr lvl="1"/>
            <a:r>
              <a:rPr lang="en-US" dirty="0">
                <a:solidFill>
                  <a:srgbClr val="0C234B"/>
                </a:solidFill>
              </a:rPr>
              <a:t>Only want a bid from one or two chapter that he heard were the best</a:t>
            </a:r>
          </a:p>
          <a:p>
            <a:pPr lvl="1"/>
            <a:r>
              <a:rPr lang="en-US" dirty="0">
                <a:solidFill>
                  <a:srgbClr val="0C234B"/>
                </a:solidFill>
              </a:rPr>
              <a:t>Puts on a front to impress someone</a:t>
            </a:r>
          </a:p>
          <a:p>
            <a:pPr lvl="1"/>
            <a:r>
              <a:rPr lang="en-US" dirty="0">
                <a:solidFill>
                  <a:srgbClr val="0C234B"/>
                </a:solidFill>
              </a:rPr>
              <a:t>Answers questions with what he thinks chapters want to hear instead of what he really thinks and feels</a:t>
            </a:r>
          </a:p>
          <a:p>
            <a:pPr lvl="1"/>
            <a:r>
              <a:rPr lang="en-US" dirty="0">
                <a:solidFill>
                  <a:srgbClr val="0C234B"/>
                </a:solidFill>
              </a:rPr>
              <a:t>Do not meet the GPA recommendation </a:t>
            </a:r>
          </a:p>
        </p:txBody>
      </p:sp>
      <p:pic>
        <p:nvPicPr>
          <p:cNvPr id="5" name="Picture 4" descr="Text&#10;&#10;Description automatically generated">
            <a:extLst>
              <a:ext uri="{FF2B5EF4-FFF2-40B4-BE49-F238E27FC236}">
                <a16:creationId xmlns:a16="http://schemas.microsoft.com/office/drawing/2014/main" id="{AED5B127-4DDC-4756-81D6-9671A1A22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7108" y="6176963"/>
            <a:ext cx="2096266" cy="479299"/>
          </a:xfrm>
          <a:prstGeom prst="rect">
            <a:avLst/>
          </a:prstGeom>
        </p:spPr>
      </p:pic>
    </p:spTree>
    <p:extLst>
      <p:ext uri="{BB962C8B-B14F-4D97-AF65-F5344CB8AC3E}">
        <p14:creationId xmlns:p14="http://schemas.microsoft.com/office/powerpoint/2010/main" val="3028763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2F9E-3A9C-44E6-B0F6-32F6D069A73A}"/>
              </a:ext>
            </a:extLst>
          </p:cNvPr>
          <p:cNvSpPr>
            <a:spLocks noGrp="1"/>
          </p:cNvSpPr>
          <p:nvPr>
            <p:ph type="title"/>
          </p:nvPr>
        </p:nvSpPr>
        <p:spPr/>
        <p:txBody>
          <a:bodyPr/>
          <a:lstStyle/>
          <a:p>
            <a:r>
              <a:rPr lang="en-US" b="1" dirty="0">
                <a:solidFill>
                  <a:srgbClr val="0C234B"/>
                </a:solidFill>
              </a:rPr>
              <a:t>But which chapter is the best?</a:t>
            </a:r>
          </a:p>
        </p:txBody>
      </p:sp>
      <p:sp>
        <p:nvSpPr>
          <p:cNvPr id="3" name="Content Placeholder 2">
            <a:extLst>
              <a:ext uri="{FF2B5EF4-FFF2-40B4-BE49-F238E27FC236}">
                <a16:creationId xmlns:a16="http://schemas.microsoft.com/office/drawing/2014/main" id="{9E0C23D8-09EB-48EE-8737-DE2DE0C637E9}"/>
              </a:ext>
            </a:extLst>
          </p:cNvPr>
          <p:cNvSpPr>
            <a:spLocks noGrp="1"/>
          </p:cNvSpPr>
          <p:nvPr>
            <p:ph idx="1"/>
          </p:nvPr>
        </p:nvSpPr>
        <p:spPr/>
        <p:txBody>
          <a:bodyPr>
            <a:normAutofit/>
          </a:bodyPr>
          <a:lstStyle/>
          <a:p>
            <a:r>
              <a:rPr lang="en-US" dirty="0">
                <a:solidFill>
                  <a:srgbClr val="0C234B"/>
                </a:solidFill>
              </a:rPr>
              <a:t>The chapter your student joins will be the best!</a:t>
            </a:r>
          </a:p>
          <a:p>
            <a:r>
              <a:rPr lang="en-US" dirty="0">
                <a:solidFill>
                  <a:srgbClr val="0C234B"/>
                </a:solidFill>
              </a:rPr>
              <a:t>He needs to find his fit. The chapter that can provide your student with the experience that he is looking for will be in your student’s best interests. </a:t>
            </a:r>
          </a:p>
          <a:p>
            <a:r>
              <a:rPr lang="en-US" dirty="0">
                <a:solidFill>
                  <a:srgbClr val="0C234B"/>
                </a:solidFill>
              </a:rPr>
              <a:t>Each chapter has its own unique qualities that your student will be able to determine for HIMSELF.</a:t>
            </a:r>
          </a:p>
          <a:p>
            <a:r>
              <a:rPr lang="en-US" dirty="0">
                <a:solidFill>
                  <a:srgbClr val="0C234B"/>
                </a:solidFill>
              </a:rPr>
              <a:t>Trust the process!</a:t>
            </a:r>
          </a:p>
          <a:p>
            <a:endParaRPr lang="en-US" dirty="0">
              <a:solidFill>
                <a:srgbClr val="0C234B"/>
              </a:solidFill>
            </a:endParaRPr>
          </a:p>
          <a:p>
            <a:endParaRPr lang="en-US" dirty="0">
              <a:solidFill>
                <a:srgbClr val="0C234B"/>
              </a:solidFill>
            </a:endParaRPr>
          </a:p>
        </p:txBody>
      </p:sp>
      <p:pic>
        <p:nvPicPr>
          <p:cNvPr id="5" name="Picture 4" descr="Text&#10;&#10;Description automatically generated">
            <a:extLst>
              <a:ext uri="{FF2B5EF4-FFF2-40B4-BE49-F238E27FC236}">
                <a16:creationId xmlns:a16="http://schemas.microsoft.com/office/drawing/2014/main" id="{AED5B127-4DDC-4756-81D6-9671A1A22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7108" y="6176963"/>
            <a:ext cx="2096266" cy="479299"/>
          </a:xfrm>
          <a:prstGeom prst="rect">
            <a:avLst/>
          </a:prstGeom>
        </p:spPr>
      </p:pic>
    </p:spTree>
    <p:extLst>
      <p:ext uri="{BB962C8B-B14F-4D97-AF65-F5344CB8AC3E}">
        <p14:creationId xmlns:p14="http://schemas.microsoft.com/office/powerpoint/2010/main" val="168434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2F9E-3A9C-44E6-B0F6-32F6D069A73A}"/>
              </a:ext>
            </a:extLst>
          </p:cNvPr>
          <p:cNvSpPr>
            <a:spLocks noGrp="1"/>
          </p:cNvSpPr>
          <p:nvPr>
            <p:ph type="title"/>
          </p:nvPr>
        </p:nvSpPr>
        <p:spPr/>
        <p:txBody>
          <a:bodyPr/>
          <a:lstStyle/>
          <a:p>
            <a:r>
              <a:rPr lang="en-US" b="1" dirty="0">
                <a:solidFill>
                  <a:srgbClr val="0C234B"/>
                </a:solidFill>
              </a:rPr>
              <a:t>How much time will I have to spend with my student during this process?</a:t>
            </a:r>
          </a:p>
        </p:txBody>
      </p:sp>
      <p:sp>
        <p:nvSpPr>
          <p:cNvPr id="3" name="Content Placeholder 2">
            <a:extLst>
              <a:ext uri="{FF2B5EF4-FFF2-40B4-BE49-F238E27FC236}">
                <a16:creationId xmlns:a16="http://schemas.microsoft.com/office/drawing/2014/main" id="{9E0C23D8-09EB-48EE-8737-DE2DE0C637E9}"/>
              </a:ext>
            </a:extLst>
          </p:cNvPr>
          <p:cNvSpPr>
            <a:spLocks noGrp="1"/>
          </p:cNvSpPr>
          <p:nvPr>
            <p:ph idx="1"/>
          </p:nvPr>
        </p:nvSpPr>
        <p:spPr/>
        <p:txBody>
          <a:bodyPr>
            <a:normAutofit/>
          </a:bodyPr>
          <a:lstStyle/>
          <a:p>
            <a:r>
              <a:rPr lang="en-US" dirty="0">
                <a:solidFill>
                  <a:srgbClr val="0C234B"/>
                </a:solidFill>
              </a:rPr>
              <a:t>Very little. Your student will be very busy attending recruitment events throughout the day, and with his recruitment counselor each evening. He will also be exhausted from talking to hundreds of men each day. </a:t>
            </a:r>
          </a:p>
        </p:txBody>
      </p:sp>
      <p:pic>
        <p:nvPicPr>
          <p:cNvPr id="5" name="Picture 4" descr="Text&#10;&#10;Description automatically generated">
            <a:extLst>
              <a:ext uri="{FF2B5EF4-FFF2-40B4-BE49-F238E27FC236}">
                <a16:creationId xmlns:a16="http://schemas.microsoft.com/office/drawing/2014/main" id="{AED5B127-4DDC-4756-81D6-9671A1A22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7108" y="6176963"/>
            <a:ext cx="2096266" cy="479299"/>
          </a:xfrm>
          <a:prstGeom prst="rect">
            <a:avLst/>
          </a:prstGeom>
        </p:spPr>
      </p:pic>
    </p:spTree>
    <p:extLst>
      <p:ext uri="{BB962C8B-B14F-4D97-AF65-F5344CB8AC3E}">
        <p14:creationId xmlns:p14="http://schemas.microsoft.com/office/powerpoint/2010/main" val="43895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2F9E-3A9C-44E6-B0F6-32F6D069A73A}"/>
              </a:ext>
            </a:extLst>
          </p:cNvPr>
          <p:cNvSpPr>
            <a:spLocks noGrp="1"/>
          </p:cNvSpPr>
          <p:nvPr>
            <p:ph type="title"/>
          </p:nvPr>
        </p:nvSpPr>
        <p:spPr/>
        <p:txBody>
          <a:bodyPr/>
          <a:lstStyle/>
          <a:p>
            <a:r>
              <a:rPr lang="en-US" b="1" dirty="0">
                <a:solidFill>
                  <a:srgbClr val="0C234B"/>
                </a:solidFill>
              </a:rPr>
              <a:t>How many spots are there?</a:t>
            </a:r>
          </a:p>
        </p:txBody>
      </p:sp>
      <p:sp>
        <p:nvSpPr>
          <p:cNvPr id="3" name="Content Placeholder 2">
            <a:extLst>
              <a:ext uri="{FF2B5EF4-FFF2-40B4-BE49-F238E27FC236}">
                <a16:creationId xmlns:a16="http://schemas.microsoft.com/office/drawing/2014/main" id="{9E0C23D8-09EB-48EE-8737-DE2DE0C637E9}"/>
              </a:ext>
            </a:extLst>
          </p:cNvPr>
          <p:cNvSpPr>
            <a:spLocks noGrp="1"/>
          </p:cNvSpPr>
          <p:nvPr>
            <p:ph idx="1"/>
          </p:nvPr>
        </p:nvSpPr>
        <p:spPr/>
        <p:txBody>
          <a:bodyPr>
            <a:normAutofit/>
          </a:bodyPr>
          <a:lstStyle/>
          <a:p>
            <a:r>
              <a:rPr lang="en-US" dirty="0">
                <a:solidFill>
                  <a:srgbClr val="0C234B"/>
                </a:solidFill>
              </a:rPr>
              <a:t>Each chapter may have a target goal of how many new members they would like to recruit, but they are not constricted to any limits. </a:t>
            </a:r>
          </a:p>
          <a:p>
            <a:pPr marL="0" indent="0">
              <a:buNone/>
            </a:pPr>
            <a:endParaRPr lang="en-US" dirty="0">
              <a:solidFill>
                <a:srgbClr val="0C234B"/>
              </a:solidFill>
            </a:endParaRPr>
          </a:p>
          <a:p>
            <a:r>
              <a:rPr lang="en-US" dirty="0">
                <a:solidFill>
                  <a:srgbClr val="0C234B"/>
                </a:solidFill>
              </a:rPr>
              <a:t>Generally, if your student is a great fit for the fraternity in both his eyes and from the chapter’s perspective, and meets the academic requirements, then could receive a bid. </a:t>
            </a:r>
          </a:p>
          <a:p>
            <a:pPr marL="0" indent="0">
              <a:buNone/>
            </a:pPr>
            <a:endParaRPr lang="en-US" dirty="0">
              <a:solidFill>
                <a:srgbClr val="0C234B"/>
              </a:solidFill>
            </a:endParaRPr>
          </a:p>
        </p:txBody>
      </p:sp>
      <p:pic>
        <p:nvPicPr>
          <p:cNvPr id="5" name="Picture 4" descr="Text&#10;&#10;Description automatically generated">
            <a:extLst>
              <a:ext uri="{FF2B5EF4-FFF2-40B4-BE49-F238E27FC236}">
                <a16:creationId xmlns:a16="http://schemas.microsoft.com/office/drawing/2014/main" id="{AED5B127-4DDC-4756-81D6-9671A1A22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7108" y="6176963"/>
            <a:ext cx="2096266" cy="479299"/>
          </a:xfrm>
          <a:prstGeom prst="rect">
            <a:avLst/>
          </a:prstGeom>
        </p:spPr>
      </p:pic>
    </p:spTree>
    <p:extLst>
      <p:ext uri="{BB962C8B-B14F-4D97-AF65-F5344CB8AC3E}">
        <p14:creationId xmlns:p14="http://schemas.microsoft.com/office/powerpoint/2010/main" val="184900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2F9E-3A9C-44E6-B0F6-32F6D069A73A}"/>
              </a:ext>
            </a:extLst>
          </p:cNvPr>
          <p:cNvSpPr>
            <a:spLocks noGrp="1"/>
          </p:cNvSpPr>
          <p:nvPr>
            <p:ph type="title"/>
          </p:nvPr>
        </p:nvSpPr>
        <p:spPr/>
        <p:txBody>
          <a:bodyPr/>
          <a:lstStyle/>
          <a:p>
            <a:r>
              <a:rPr lang="en-US" b="1" dirty="0">
                <a:solidFill>
                  <a:srgbClr val="0C234B"/>
                </a:solidFill>
              </a:rPr>
              <a:t>What is the time commitment?</a:t>
            </a:r>
          </a:p>
        </p:txBody>
      </p:sp>
      <p:sp>
        <p:nvSpPr>
          <p:cNvPr id="3" name="Content Placeholder 2">
            <a:extLst>
              <a:ext uri="{FF2B5EF4-FFF2-40B4-BE49-F238E27FC236}">
                <a16:creationId xmlns:a16="http://schemas.microsoft.com/office/drawing/2014/main" id="{9E0C23D8-09EB-48EE-8737-DE2DE0C637E9}"/>
              </a:ext>
            </a:extLst>
          </p:cNvPr>
          <p:cNvSpPr>
            <a:spLocks noGrp="1"/>
          </p:cNvSpPr>
          <p:nvPr>
            <p:ph idx="1"/>
          </p:nvPr>
        </p:nvSpPr>
        <p:spPr/>
        <p:txBody>
          <a:bodyPr>
            <a:normAutofit/>
          </a:bodyPr>
          <a:lstStyle/>
          <a:p>
            <a:r>
              <a:rPr lang="en-US" dirty="0">
                <a:solidFill>
                  <a:srgbClr val="0C234B"/>
                </a:solidFill>
              </a:rPr>
              <a:t>Being a member of a fraternity generally equates to taking another three-credit class.</a:t>
            </a:r>
          </a:p>
          <a:p>
            <a:pPr lvl="1"/>
            <a:r>
              <a:rPr lang="en-US" dirty="0">
                <a:solidFill>
                  <a:srgbClr val="0C234B"/>
                </a:solidFill>
              </a:rPr>
              <a:t>New Member meetings</a:t>
            </a:r>
          </a:p>
          <a:p>
            <a:pPr lvl="1"/>
            <a:r>
              <a:rPr lang="en-US" dirty="0">
                <a:solidFill>
                  <a:srgbClr val="0C234B"/>
                </a:solidFill>
              </a:rPr>
              <a:t>Study hours</a:t>
            </a:r>
          </a:p>
          <a:p>
            <a:pPr lvl="1"/>
            <a:r>
              <a:rPr lang="en-US" dirty="0">
                <a:solidFill>
                  <a:srgbClr val="0C234B"/>
                </a:solidFill>
              </a:rPr>
              <a:t>Brotherhood, philanthropy, and social events</a:t>
            </a:r>
          </a:p>
          <a:p>
            <a:r>
              <a:rPr lang="en-US" dirty="0">
                <a:solidFill>
                  <a:srgbClr val="0C234B"/>
                </a:solidFill>
              </a:rPr>
              <a:t>Being Greek also comes with the expectation of being involved in another club, organization, or holding an on-campus job.</a:t>
            </a:r>
          </a:p>
          <a:p>
            <a:endParaRPr lang="en-US" dirty="0">
              <a:solidFill>
                <a:srgbClr val="0C234B"/>
              </a:solidFill>
            </a:endParaRPr>
          </a:p>
        </p:txBody>
      </p:sp>
      <p:pic>
        <p:nvPicPr>
          <p:cNvPr id="5" name="Picture 4" descr="Text&#10;&#10;Description automatically generated">
            <a:extLst>
              <a:ext uri="{FF2B5EF4-FFF2-40B4-BE49-F238E27FC236}">
                <a16:creationId xmlns:a16="http://schemas.microsoft.com/office/drawing/2014/main" id="{AED5B127-4DDC-4756-81D6-9671A1A22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7108" y="6176963"/>
            <a:ext cx="2096266" cy="479299"/>
          </a:xfrm>
          <a:prstGeom prst="rect">
            <a:avLst/>
          </a:prstGeom>
        </p:spPr>
      </p:pic>
    </p:spTree>
    <p:extLst>
      <p:ext uri="{BB962C8B-B14F-4D97-AF65-F5344CB8AC3E}">
        <p14:creationId xmlns:p14="http://schemas.microsoft.com/office/powerpoint/2010/main" val="113420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2F9E-3A9C-44E6-B0F6-32F6D069A73A}"/>
              </a:ext>
            </a:extLst>
          </p:cNvPr>
          <p:cNvSpPr>
            <a:spLocks noGrp="1"/>
          </p:cNvSpPr>
          <p:nvPr>
            <p:ph type="title"/>
          </p:nvPr>
        </p:nvSpPr>
        <p:spPr/>
        <p:txBody>
          <a:bodyPr/>
          <a:lstStyle/>
          <a:p>
            <a:r>
              <a:rPr lang="en-US" b="1" dirty="0">
                <a:solidFill>
                  <a:srgbClr val="0C234B"/>
                </a:solidFill>
              </a:rPr>
              <a:t>Any unrecognized fraternities I should know about?</a:t>
            </a:r>
          </a:p>
        </p:txBody>
      </p:sp>
      <p:sp>
        <p:nvSpPr>
          <p:cNvPr id="3" name="Content Placeholder 2">
            <a:extLst>
              <a:ext uri="{FF2B5EF4-FFF2-40B4-BE49-F238E27FC236}">
                <a16:creationId xmlns:a16="http://schemas.microsoft.com/office/drawing/2014/main" id="{9E0C23D8-09EB-48EE-8737-DE2DE0C637E9}"/>
              </a:ext>
            </a:extLst>
          </p:cNvPr>
          <p:cNvSpPr>
            <a:spLocks noGrp="1"/>
          </p:cNvSpPr>
          <p:nvPr>
            <p:ph idx="1"/>
          </p:nvPr>
        </p:nvSpPr>
        <p:spPr/>
        <p:txBody>
          <a:bodyPr>
            <a:normAutofit/>
          </a:bodyPr>
          <a:lstStyle/>
          <a:p>
            <a:r>
              <a:rPr lang="en-US" dirty="0">
                <a:solidFill>
                  <a:srgbClr val="0C234B"/>
                </a:solidFill>
              </a:rPr>
              <a:t>Unfortunately, some fraternities/sororities engage in behaviors inconsistent with the expectations and policies of the institution and/or national organization. </a:t>
            </a:r>
          </a:p>
          <a:p>
            <a:endParaRPr lang="en-US" dirty="0">
              <a:solidFill>
                <a:srgbClr val="0C234B"/>
              </a:solidFill>
            </a:endParaRPr>
          </a:p>
          <a:p>
            <a:r>
              <a:rPr lang="en-US" dirty="0">
                <a:solidFill>
                  <a:srgbClr val="0C234B"/>
                </a:solidFill>
              </a:rPr>
              <a:t>The University of Arizona urges students and their family members to learn more about groups currently functioning without university recognition. Those with concerns regarding activities of these organizations should contact the Dean of Students Office.</a:t>
            </a:r>
          </a:p>
        </p:txBody>
      </p:sp>
      <p:pic>
        <p:nvPicPr>
          <p:cNvPr id="5" name="Picture 4" descr="Text&#10;&#10;Description automatically generated">
            <a:extLst>
              <a:ext uri="{FF2B5EF4-FFF2-40B4-BE49-F238E27FC236}">
                <a16:creationId xmlns:a16="http://schemas.microsoft.com/office/drawing/2014/main" id="{AED5B127-4DDC-4756-81D6-9671A1A22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7108" y="6176963"/>
            <a:ext cx="2096266" cy="479299"/>
          </a:xfrm>
          <a:prstGeom prst="rect">
            <a:avLst/>
          </a:prstGeom>
        </p:spPr>
      </p:pic>
    </p:spTree>
    <p:extLst>
      <p:ext uri="{BB962C8B-B14F-4D97-AF65-F5344CB8AC3E}">
        <p14:creationId xmlns:p14="http://schemas.microsoft.com/office/powerpoint/2010/main" val="34924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2F9E-3A9C-44E6-B0F6-32F6D069A73A}"/>
              </a:ext>
            </a:extLst>
          </p:cNvPr>
          <p:cNvSpPr>
            <a:spLocks noGrp="1"/>
          </p:cNvSpPr>
          <p:nvPr>
            <p:ph type="title"/>
          </p:nvPr>
        </p:nvSpPr>
        <p:spPr/>
        <p:txBody>
          <a:bodyPr/>
          <a:lstStyle/>
          <a:p>
            <a:r>
              <a:rPr lang="en-US" b="1" dirty="0">
                <a:solidFill>
                  <a:srgbClr val="0C234B"/>
                </a:solidFill>
              </a:rPr>
              <a:t>Any unrecognized fraternities I should know about?</a:t>
            </a:r>
          </a:p>
        </p:txBody>
      </p:sp>
      <p:sp>
        <p:nvSpPr>
          <p:cNvPr id="3" name="Content Placeholder 2">
            <a:extLst>
              <a:ext uri="{FF2B5EF4-FFF2-40B4-BE49-F238E27FC236}">
                <a16:creationId xmlns:a16="http://schemas.microsoft.com/office/drawing/2014/main" id="{9E0C23D8-09EB-48EE-8737-DE2DE0C637E9}"/>
              </a:ext>
            </a:extLst>
          </p:cNvPr>
          <p:cNvSpPr>
            <a:spLocks noGrp="1"/>
          </p:cNvSpPr>
          <p:nvPr>
            <p:ph idx="1"/>
          </p:nvPr>
        </p:nvSpPr>
        <p:spPr/>
        <p:txBody>
          <a:bodyPr>
            <a:normAutofit fontScale="92500"/>
          </a:bodyPr>
          <a:lstStyle/>
          <a:p>
            <a:pPr marL="0" indent="0">
              <a:buNone/>
            </a:pPr>
            <a:r>
              <a:rPr lang="en-US" dirty="0">
                <a:solidFill>
                  <a:srgbClr val="8B0015"/>
                </a:solidFill>
              </a:rPr>
              <a:t>Organizations on Loss of Recognition Status</a:t>
            </a:r>
          </a:p>
          <a:p>
            <a:r>
              <a:rPr lang="en-US" dirty="0">
                <a:solidFill>
                  <a:srgbClr val="0C234B"/>
                </a:solidFill>
              </a:rPr>
              <a:t>Beta Theta Pi (Beta) </a:t>
            </a:r>
            <a:r>
              <a:rPr lang="en-US" dirty="0">
                <a:solidFill>
                  <a:srgbClr val="8B0015"/>
                </a:solidFill>
              </a:rPr>
              <a:t>- </a:t>
            </a:r>
            <a:r>
              <a:rPr lang="en-US" dirty="0">
                <a:solidFill>
                  <a:srgbClr val="0C234B"/>
                </a:solidFill>
              </a:rPr>
              <a:t>Failure to uphold the Fraternity’s Risk Management and Substance-Free Housing Policies, creating a dangerous pattern of behavior in its new member program and during social events.</a:t>
            </a:r>
          </a:p>
          <a:p>
            <a:r>
              <a:rPr lang="en-US" dirty="0">
                <a:solidFill>
                  <a:srgbClr val="0C234B"/>
                </a:solidFill>
              </a:rPr>
              <a:t>Pi Kappa Alpha (PIKE) - Violations of the Student Code of Conduct related to alcohol, health and safety. </a:t>
            </a:r>
            <a:r>
              <a:rPr lang="en-US" i="1" dirty="0">
                <a:solidFill>
                  <a:srgbClr val="0C234B"/>
                </a:solidFill>
              </a:rPr>
              <a:t>Pi Kappa Alpha has submitted an appeal.</a:t>
            </a:r>
          </a:p>
          <a:p>
            <a:r>
              <a:rPr lang="en-US" dirty="0">
                <a:solidFill>
                  <a:srgbClr val="0C234B"/>
                </a:solidFill>
              </a:rPr>
              <a:t>Theta Chi - Violations of the Student Code of Conduct related to hazing, health and safety</a:t>
            </a:r>
          </a:p>
          <a:p>
            <a:r>
              <a:rPr lang="en-US" dirty="0">
                <a:solidFill>
                  <a:srgbClr val="0C234B"/>
                </a:solidFill>
              </a:rPr>
              <a:t>Alpha Sigma Phi (Alpha Sig) - Violations of the Student Code of Conduct related to continued alcohol, safety and hazing violations.</a:t>
            </a:r>
          </a:p>
        </p:txBody>
      </p:sp>
      <p:pic>
        <p:nvPicPr>
          <p:cNvPr id="5" name="Picture 4" descr="Text&#10;&#10;Description automatically generated">
            <a:extLst>
              <a:ext uri="{FF2B5EF4-FFF2-40B4-BE49-F238E27FC236}">
                <a16:creationId xmlns:a16="http://schemas.microsoft.com/office/drawing/2014/main" id="{AED5B127-4DDC-4756-81D6-9671A1A22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7108" y="6176963"/>
            <a:ext cx="2096266" cy="479299"/>
          </a:xfrm>
          <a:prstGeom prst="rect">
            <a:avLst/>
          </a:prstGeom>
        </p:spPr>
      </p:pic>
    </p:spTree>
    <p:extLst>
      <p:ext uri="{BB962C8B-B14F-4D97-AF65-F5344CB8AC3E}">
        <p14:creationId xmlns:p14="http://schemas.microsoft.com/office/powerpoint/2010/main" val="379754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2F9E-3A9C-44E6-B0F6-32F6D069A73A}"/>
              </a:ext>
            </a:extLst>
          </p:cNvPr>
          <p:cNvSpPr>
            <a:spLocks noGrp="1"/>
          </p:cNvSpPr>
          <p:nvPr>
            <p:ph type="title"/>
          </p:nvPr>
        </p:nvSpPr>
        <p:spPr/>
        <p:txBody>
          <a:bodyPr/>
          <a:lstStyle/>
          <a:p>
            <a:r>
              <a:rPr lang="en-US" b="1" dirty="0">
                <a:solidFill>
                  <a:srgbClr val="0C234B"/>
                </a:solidFill>
              </a:rPr>
              <a:t>Any unrecognized fraternities I should know about?</a:t>
            </a:r>
          </a:p>
        </p:txBody>
      </p:sp>
      <p:sp>
        <p:nvSpPr>
          <p:cNvPr id="3" name="Content Placeholder 2">
            <a:extLst>
              <a:ext uri="{FF2B5EF4-FFF2-40B4-BE49-F238E27FC236}">
                <a16:creationId xmlns:a16="http://schemas.microsoft.com/office/drawing/2014/main" id="{9E0C23D8-09EB-48EE-8737-DE2DE0C637E9}"/>
              </a:ext>
            </a:extLst>
          </p:cNvPr>
          <p:cNvSpPr>
            <a:spLocks noGrp="1"/>
          </p:cNvSpPr>
          <p:nvPr>
            <p:ph idx="1"/>
          </p:nvPr>
        </p:nvSpPr>
        <p:spPr/>
        <p:txBody>
          <a:bodyPr>
            <a:normAutofit lnSpcReduction="10000"/>
          </a:bodyPr>
          <a:lstStyle/>
          <a:p>
            <a:pPr marL="0" indent="0">
              <a:buNone/>
            </a:pPr>
            <a:r>
              <a:rPr lang="en-US" dirty="0">
                <a:solidFill>
                  <a:srgbClr val="8B0015"/>
                </a:solidFill>
              </a:rPr>
              <a:t>Organizations on Loss of Recognition Status</a:t>
            </a:r>
          </a:p>
          <a:p>
            <a:r>
              <a:rPr lang="en-US" dirty="0">
                <a:solidFill>
                  <a:srgbClr val="0C234B"/>
                </a:solidFill>
              </a:rPr>
              <a:t>Alpha Epsilon Pi (</a:t>
            </a:r>
            <a:r>
              <a:rPr lang="en-US" dirty="0" err="1">
                <a:solidFill>
                  <a:srgbClr val="0C234B"/>
                </a:solidFill>
              </a:rPr>
              <a:t>AEPi</a:t>
            </a:r>
            <a:r>
              <a:rPr lang="en-US" dirty="0">
                <a:solidFill>
                  <a:srgbClr val="0C234B"/>
                </a:solidFill>
              </a:rPr>
              <a:t>) - Violations of the Student Code of Conduct related to hazing, health and safety.</a:t>
            </a:r>
          </a:p>
          <a:p>
            <a:r>
              <a:rPr lang="en-US" dirty="0">
                <a:solidFill>
                  <a:srgbClr val="0C234B"/>
                </a:solidFill>
              </a:rPr>
              <a:t>Alpha Kappa Lambda (AKL) - Violations of the Student Code of Conduct related to continued alcohol, health and safety.</a:t>
            </a:r>
          </a:p>
          <a:p>
            <a:r>
              <a:rPr lang="en-US" dirty="0">
                <a:solidFill>
                  <a:srgbClr val="0C234B"/>
                </a:solidFill>
              </a:rPr>
              <a:t>Kappa Sigma (Kappa Sig) - Violations of the Student Code of Conduct related to alcohol, health and safety.</a:t>
            </a:r>
          </a:p>
          <a:p>
            <a:r>
              <a:rPr lang="en-US" dirty="0">
                <a:solidFill>
                  <a:srgbClr val="0C234B"/>
                </a:solidFill>
              </a:rPr>
              <a:t>Sigma Alpha Epsilon (SAE) - Violations of the Fraternity’s policies on health and safety, Minerva's Shield, the True Gentleman Experience, and the Scope of Association Agreement </a:t>
            </a:r>
          </a:p>
        </p:txBody>
      </p:sp>
      <p:pic>
        <p:nvPicPr>
          <p:cNvPr id="5" name="Picture 4" descr="Text&#10;&#10;Description automatically generated">
            <a:extLst>
              <a:ext uri="{FF2B5EF4-FFF2-40B4-BE49-F238E27FC236}">
                <a16:creationId xmlns:a16="http://schemas.microsoft.com/office/drawing/2014/main" id="{AED5B127-4DDC-4756-81D6-9671A1A22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7108" y="6176963"/>
            <a:ext cx="2096266" cy="479299"/>
          </a:xfrm>
          <a:prstGeom prst="rect">
            <a:avLst/>
          </a:prstGeom>
        </p:spPr>
      </p:pic>
    </p:spTree>
    <p:extLst>
      <p:ext uri="{BB962C8B-B14F-4D97-AF65-F5344CB8AC3E}">
        <p14:creationId xmlns:p14="http://schemas.microsoft.com/office/powerpoint/2010/main" val="247174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2F9E-3A9C-44E6-B0F6-32F6D069A73A}"/>
              </a:ext>
            </a:extLst>
          </p:cNvPr>
          <p:cNvSpPr>
            <a:spLocks noGrp="1"/>
          </p:cNvSpPr>
          <p:nvPr>
            <p:ph type="title"/>
          </p:nvPr>
        </p:nvSpPr>
        <p:spPr/>
        <p:txBody>
          <a:bodyPr/>
          <a:lstStyle/>
          <a:p>
            <a:r>
              <a:rPr lang="en-US" b="1" dirty="0">
                <a:solidFill>
                  <a:srgbClr val="0C234B"/>
                </a:solidFill>
              </a:rPr>
              <a:t>Any unrecognized fraternities I should know about?</a:t>
            </a:r>
          </a:p>
        </p:txBody>
      </p:sp>
      <p:sp>
        <p:nvSpPr>
          <p:cNvPr id="3" name="Content Placeholder 2">
            <a:extLst>
              <a:ext uri="{FF2B5EF4-FFF2-40B4-BE49-F238E27FC236}">
                <a16:creationId xmlns:a16="http://schemas.microsoft.com/office/drawing/2014/main" id="{9E0C23D8-09EB-48EE-8737-DE2DE0C637E9}"/>
              </a:ext>
            </a:extLst>
          </p:cNvPr>
          <p:cNvSpPr>
            <a:spLocks noGrp="1"/>
          </p:cNvSpPr>
          <p:nvPr>
            <p:ph idx="1"/>
          </p:nvPr>
        </p:nvSpPr>
        <p:spPr/>
        <p:txBody>
          <a:bodyPr>
            <a:normAutofit/>
          </a:bodyPr>
          <a:lstStyle/>
          <a:p>
            <a:pPr marL="0" indent="0" algn="ctr">
              <a:buNone/>
            </a:pPr>
            <a:endParaRPr lang="en-US" b="1" dirty="0">
              <a:solidFill>
                <a:srgbClr val="8B0015"/>
              </a:solidFill>
            </a:endParaRPr>
          </a:p>
          <a:p>
            <a:pPr marL="0" indent="0" algn="ctr">
              <a:buNone/>
            </a:pPr>
            <a:endParaRPr lang="en-US" b="1" dirty="0">
              <a:solidFill>
                <a:srgbClr val="8B0015"/>
              </a:solidFill>
            </a:endParaRPr>
          </a:p>
          <a:p>
            <a:pPr marL="0" indent="0" algn="ctr">
              <a:buNone/>
            </a:pPr>
            <a:r>
              <a:rPr lang="en-US" b="1" dirty="0">
                <a:solidFill>
                  <a:srgbClr val="8B0015"/>
                </a:solidFill>
              </a:rPr>
              <a:t>Fraternity &amp; Sorority Programs publishes information regarding the conduct and sanctioning of current or past fraternities and sororities.  If you have questions, please contact our office or the Dean of Students.</a:t>
            </a:r>
          </a:p>
        </p:txBody>
      </p:sp>
      <p:pic>
        <p:nvPicPr>
          <p:cNvPr id="5" name="Picture 4" descr="Text&#10;&#10;Description automatically generated">
            <a:extLst>
              <a:ext uri="{FF2B5EF4-FFF2-40B4-BE49-F238E27FC236}">
                <a16:creationId xmlns:a16="http://schemas.microsoft.com/office/drawing/2014/main" id="{AED5B127-4DDC-4756-81D6-9671A1A22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7108" y="6176963"/>
            <a:ext cx="2096266" cy="479299"/>
          </a:xfrm>
          <a:prstGeom prst="rect">
            <a:avLst/>
          </a:prstGeom>
        </p:spPr>
      </p:pic>
    </p:spTree>
    <p:extLst>
      <p:ext uri="{BB962C8B-B14F-4D97-AF65-F5344CB8AC3E}">
        <p14:creationId xmlns:p14="http://schemas.microsoft.com/office/powerpoint/2010/main" val="86498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2F9E-3A9C-44E6-B0F6-32F6D069A73A}"/>
              </a:ext>
            </a:extLst>
          </p:cNvPr>
          <p:cNvSpPr>
            <a:spLocks noGrp="1"/>
          </p:cNvSpPr>
          <p:nvPr>
            <p:ph type="title"/>
          </p:nvPr>
        </p:nvSpPr>
        <p:spPr/>
        <p:txBody>
          <a:bodyPr/>
          <a:lstStyle/>
          <a:p>
            <a:r>
              <a:rPr lang="en-US" b="1" dirty="0">
                <a:solidFill>
                  <a:srgbClr val="0C234B"/>
                </a:solidFill>
              </a:rPr>
              <a:t>Introductions</a:t>
            </a:r>
          </a:p>
        </p:txBody>
      </p:sp>
      <p:sp>
        <p:nvSpPr>
          <p:cNvPr id="3" name="Content Placeholder 2">
            <a:extLst>
              <a:ext uri="{FF2B5EF4-FFF2-40B4-BE49-F238E27FC236}">
                <a16:creationId xmlns:a16="http://schemas.microsoft.com/office/drawing/2014/main" id="{9E0C23D8-09EB-48EE-8737-DE2DE0C637E9}"/>
              </a:ext>
            </a:extLst>
          </p:cNvPr>
          <p:cNvSpPr>
            <a:spLocks noGrp="1"/>
          </p:cNvSpPr>
          <p:nvPr>
            <p:ph idx="1"/>
          </p:nvPr>
        </p:nvSpPr>
        <p:spPr/>
        <p:txBody>
          <a:bodyPr>
            <a:normAutofit lnSpcReduction="10000"/>
          </a:bodyPr>
          <a:lstStyle/>
          <a:p>
            <a:pPr marL="0" indent="0">
              <a:buNone/>
            </a:pPr>
            <a:r>
              <a:rPr lang="en-US" b="1" dirty="0">
                <a:solidFill>
                  <a:srgbClr val="0C234B"/>
                </a:solidFill>
              </a:rPr>
              <a:t>Interfraternity Council Executive Board | Student Leaders </a:t>
            </a:r>
          </a:p>
          <a:p>
            <a:pPr marL="0" indent="0">
              <a:buNone/>
            </a:pPr>
            <a:r>
              <a:rPr lang="en-US" dirty="0">
                <a:solidFill>
                  <a:srgbClr val="0C234B"/>
                </a:solidFill>
              </a:rPr>
              <a:t>Jacob Benabou	IFC President</a:t>
            </a:r>
          </a:p>
          <a:p>
            <a:pPr marL="0" indent="0">
              <a:buNone/>
            </a:pPr>
            <a:r>
              <a:rPr lang="en-US" dirty="0">
                <a:solidFill>
                  <a:srgbClr val="0C234B"/>
                </a:solidFill>
              </a:rPr>
              <a:t>Cade Johnson	VP Risk Management</a:t>
            </a:r>
          </a:p>
          <a:p>
            <a:pPr marL="0" indent="0">
              <a:buNone/>
            </a:pPr>
            <a:r>
              <a:rPr lang="en-US" dirty="0">
                <a:solidFill>
                  <a:srgbClr val="0C234B"/>
                </a:solidFill>
              </a:rPr>
              <a:t>Max Lee		VP Membership</a:t>
            </a:r>
          </a:p>
          <a:p>
            <a:pPr marL="0" indent="0">
              <a:buNone/>
            </a:pPr>
            <a:r>
              <a:rPr lang="en-US" dirty="0">
                <a:solidFill>
                  <a:srgbClr val="0C234B"/>
                </a:solidFill>
              </a:rPr>
              <a:t>Jerah Francone	VP New Member Services</a:t>
            </a:r>
          </a:p>
          <a:p>
            <a:pPr marL="0" indent="0">
              <a:buNone/>
            </a:pPr>
            <a:r>
              <a:rPr lang="en-US" dirty="0">
                <a:solidFill>
                  <a:srgbClr val="0C234B"/>
                </a:solidFill>
              </a:rPr>
              <a:t>Michael Nilsen	VP Programming</a:t>
            </a:r>
          </a:p>
          <a:p>
            <a:pPr marL="0" indent="0">
              <a:buNone/>
            </a:pPr>
            <a:r>
              <a:rPr lang="en-US" dirty="0">
                <a:solidFill>
                  <a:srgbClr val="0C234B"/>
                </a:solidFill>
              </a:rPr>
              <a:t>Nicholas Nelson	VP Finance</a:t>
            </a:r>
          </a:p>
          <a:p>
            <a:pPr marL="0" indent="0">
              <a:buNone/>
            </a:pPr>
            <a:r>
              <a:rPr lang="en-US" dirty="0">
                <a:solidFill>
                  <a:srgbClr val="0C234B"/>
                </a:solidFill>
              </a:rPr>
              <a:t>José Hernández	VP Communications</a:t>
            </a:r>
          </a:p>
          <a:p>
            <a:pPr marL="0" indent="0">
              <a:buNone/>
            </a:pPr>
            <a:r>
              <a:rPr lang="en-US" dirty="0">
                <a:solidFill>
                  <a:srgbClr val="0C234B"/>
                </a:solidFill>
              </a:rPr>
              <a:t>Noah Bolanos	Assistant VP Membership</a:t>
            </a:r>
          </a:p>
          <a:p>
            <a:pPr marL="0" indent="0">
              <a:buNone/>
            </a:pPr>
            <a:endParaRPr lang="en-US" dirty="0">
              <a:solidFill>
                <a:srgbClr val="0C234B"/>
              </a:solidFill>
            </a:endParaRPr>
          </a:p>
        </p:txBody>
      </p:sp>
      <p:pic>
        <p:nvPicPr>
          <p:cNvPr id="5" name="Picture 4" descr="Text&#10;&#10;Description automatically generated">
            <a:extLst>
              <a:ext uri="{FF2B5EF4-FFF2-40B4-BE49-F238E27FC236}">
                <a16:creationId xmlns:a16="http://schemas.microsoft.com/office/drawing/2014/main" id="{AED5B127-4DDC-4756-81D6-9671A1A22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7108" y="6176963"/>
            <a:ext cx="2096266" cy="479299"/>
          </a:xfrm>
          <a:prstGeom prst="rect">
            <a:avLst/>
          </a:prstGeom>
        </p:spPr>
      </p:pic>
    </p:spTree>
    <p:extLst>
      <p:ext uri="{BB962C8B-B14F-4D97-AF65-F5344CB8AC3E}">
        <p14:creationId xmlns:p14="http://schemas.microsoft.com/office/powerpoint/2010/main" val="132532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2F9E-3A9C-44E6-B0F6-32F6D069A73A}"/>
              </a:ext>
            </a:extLst>
          </p:cNvPr>
          <p:cNvSpPr>
            <a:spLocks noGrp="1"/>
          </p:cNvSpPr>
          <p:nvPr>
            <p:ph type="title"/>
          </p:nvPr>
        </p:nvSpPr>
        <p:spPr/>
        <p:txBody>
          <a:bodyPr/>
          <a:lstStyle/>
          <a:p>
            <a:r>
              <a:rPr lang="en-US" b="1" dirty="0">
                <a:solidFill>
                  <a:srgbClr val="0C234B"/>
                </a:solidFill>
              </a:rPr>
              <a:t>Why University Recognition Matters!</a:t>
            </a:r>
          </a:p>
        </p:txBody>
      </p:sp>
      <p:sp>
        <p:nvSpPr>
          <p:cNvPr id="3" name="Content Placeholder 2">
            <a:extLst>
              <a:ext uri="{FF2B5EF4-FFF2-40B4-BE49-F238E27FC236}">
                <a16:creationId xmlns:a16="http://schemas.microsoft.com/office/drawing/2014/main" id="{9E0C23D8-09EB-48EE-8737-DE2DE0C637E9}"/>
              </a:ext>
            </a:extLst>
          </p:cNvPr>
          <p:cNvSpPr>
            <a:spLocks noGrp="1"/>
          </p:cNvSpPr>
          <p:nvPr>
            <p:ph idx="1"/>
          </p:nvPr>
        </p:nvSpPr>
        <p:spPr/>
        <p:txBody>
          <a:bodyPr>
            <a:normAutofit fontScale="92500" lnSpcReduction="10000"/>
          </a:bodyPr>
          <a:lstStyle/>
          <a:p>
            <a:r>
              <a:rPr lang="en-US" dirty="0">
                <a:solidFill>
                  <a:srgbClr val="0C234B"/>
                </a:solidFill>
              </a:rPr>
              <a:t>Fraternities and Sororities are required to have current insurance filed with Fraternity &amp; Sorority Programs to be in good standing with the institution. </a:t>
            </a:r>
          </a:p>
          <a:p>
            <a:r>
              <a:rPr lang="en-US" dirty="0">
                <a:solidFill>
                  <a:srgbClr val="0C234B"/>
                </a:solidFill>
              </a:rPr>
              <a:t>Able to participate in FSP leadership and educational programs</a:t>
            </a:r>
          </a:p>
          <a:p>
            <a:r>
              <a:rPr lang="en-US" dirty="0">
                <a:solidFill>
                  <a:srgbClr val="0C234B"/>
                </a:solidFill>
              </a:rPr>
              <a:t>Able to participate in UA activities, such as Homecoming &amp; Spring Fling </a:t>
            </a:r>
          </a:p>
          <a:p>
            <a:r>
              <a:rPr lang="en-US" dirty="0">
                <a:solidFill>
                  <a:srgbClr val="0C234B"/>
                </a:solidFill>
              </a:rPr>
              <a:t>Chapter has a Risk Management policy on file with the university</a:t>
            </a:r>
          </a:p>
          <a:p>
            <a:r>
              <a:rPr lang="en-US" dirty="0">
                <a:solidFill>
                  <a:srgbClr val="0C234B"/>
                </a:solidFill>
              </a:rPr>
              <a:t>Sororities have national policies about only sponsoring programs with fraternities that have university recognition</a:t>
            </a:r>
          </a:p>
          <a:p>
            <a:r>
              <a:rPr lang="en-US" dirty="0">
                <a:solidFill>
                  <a:srgbClr val="0C234B"/>
                </a:solidFill>
              </a:rPr>
              <a:t>You will be considered an Arizona Greek and Arizona Greek Alumni</a:t>
            </a:r>
          </a:p>
          <a:p>
            <a:r>
              <a:rPr lang="en-US" dirty="0">
                <a:solidFill>
                  <a:srgbClr val="0C234B"/>
                </a:solidFill>
              </a:rPr>
              <a:t>Access to numerous leadership opportunities</a:t>
            </a:r>
          </a:p>
          <a:p>
            <a:r>
              <a:rPr lang="en-US" dirty="0">
                <a:solidFill>
                  <a:srgbClr val="0C234B"/>
                </a:solidFill>
              </a:rPr>
              <a:t>Able to host registered social events with or without alcohol </a:t>
            </a:r>
          </a:p>
        </p:txBody>
      </p:sp>
      <p:pic>
        <p:nvPicPr>
          <p:cNvPr id="5" name="Picture 4" descr="Text&#10;&#10;Description automatically generated">
            <a:extLst>
              <a:ext uri="{FF2B5EF4-FFF2-40B4-BE49-F238E27FC236}">
                <a16:creationId xmlns:a16="http://schemas.microsoft.com/office/drawing/2014/main" id="{AED5B127-4DDC-4756-81D6-9671A1A22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7108" y="6176963"/>
            <a:ext cx="2096266" cy="479299"/>
          </a:xfrm>
          <a:prstGeom prst="rect">
            <a:avLst/>
          </a:prstGeom>
        </p:spPr>
      </p:pic>
    </p:spTree>
    <p:extLst>
      <p:ext uri="{BB962C8B-B14F-4D97-AF65-F5344CB8AC3E}">
        <p14:creationId xmlns:p14="http://schemas.microsoft.com/office/powerpoint/2010/main" val="360309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2F9E-3A9C-44E6-B0F6-32F6D069A73A}"/>
              </a:ext>
            </a:extLst>
          </p:cNvPr>
          <p:cNvSpPr>
            <a:spLocks noGrp="1"/>
          </p:cNvSpPr>
          <p:nvPr>
            <p:ph type="title"/>
          </p:nvPr>
        </p:nvSpPr>
        <p:spPr/>
        <p:txBody>
          <a:bodyPr/>
          <a:lstStyle/>
          <a:p>
            <a:r>
              <a:rPr lang="en-US" b="1" dirty="0">
                <a:solidFill>
                  <a:srgbClr val="0C234B"/>
                </a:solidFill>
              </a:rPr>
              <a:t>Who is the “adult” I can talk to?</a:t>
            </a:r>
          </a:p>
        </p:txBody>
      </p:sp>
      <p:sp>
        <p:nvSpPr>
          <p:cNvPr id="3" name="Content Placeholder 2">
            <a:extLst>
              <a:ext uri="{FF2B5EF4-FFF2-40B4-BE49-F238E27FC236}">
                <a16:creationId xmlns:a16="http://schemas.microsoft.com/office/drawing/2014/main" id="{9E0C23D8-09EB-48EE-8737-DE2DE0C637E9}"/>
              </a:ext>
            </a:extLst>
          </p:cNvPr>
          <p:cNvSpPr>
            <a:spLocks noGrp="1"/>
          </p:cNvSpPr>
          <p:nvPr>
            <p:ph idx="1"/>
          </p:nvPr>
        </p:nvSpPr>
        <p:spPr/>
        <p:txBody>
          <a:bodyPr>
            <a:normAutofit/>
          </a:bodyPr>
          <a:lstStyle/>
          <a:p>
            <a:r>
              <a:rPr lang="en-US" dirty="0">
                <a:solidFill>
                  <a:srgbClr val="0C234B"/>
                </a:solidFill>
              </a:rPr>
              <a:t>Each chapter is self-governed, and chapter officers oversee every aspect of chapter operations. </a:t>
            </a:r>
          </a:p>
          <a:p>
            <a:endParaRPr lang="en-US" dirty="0">
              <a:solidFill>
                <a:srgbClr val="0C234B"/>
              </a:solidFill>
            </a:endParaRPr>
          </a:p>
          <a:p>
            <a:r>
              <a:rPr lang="en-US" dirty="0">
                <a:solidFill>
                  <a:srgbClr val="0C234B"/>
                </a:solidFill>
              </a:rPr>
              <a:t>Chapters do though have both volunteer alumni advisors, as well as paid national headquarter staff that assist  the undergraduates. In most cases, you as parents will first deal with the chapter officers before the alumni advisors. </a:t>
            </a:r>
          </a:p>
          <a:p>
            <a:pPr marL="0" indent="0">
              <a:buNone/>
            </a:pPr>
            <a:endParaRPr lang="en-US" dirty="0">
              <a:solidFill>
                <a:srgbClr val="0C234B"/>
              </a:solidFill>
            </a:endParaRPr>
          </a:p>
        </p:txBody>
      </p:sp>
      <p:pic>
        <p:nvPicPr>
          <p:cNvPr id="5" name="Picture 4" descr="Text&#10;&#10;Description automatically generated">
            <a:extLst>
              <a:ext uri="{FF2B5EF4-FFF2-40B4-BE49-F238E27FC236}">
                <a16:creationId xmlns:a16="http://schemas.microsoft.com/office/drawing/2014/main" id="{AED5B127-4DDC-4756-81D6-9671A1A22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7108" y="6176963"/>
            <a:ext cx="2096266" cy="479299"/>
          </a:xfrm>
          <a:prstGeom prst="rect">
            <a:avLst/>
          </a:prstGeom>
        </p:spPr>
      </p:pic>
    </p:spTree>
    <p:extLst>
      <p:ext uri="{BB962C8B-B14F-4D97-AF65-F5344CB8AC3E}">
        <p14:creationId xmlns:p14="http://schemas.microsoft.com/office/powerpoint/2010/main" val="257248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2F9E-3A9C-44E6-B0F6-32F6D069A73A}"/>
              </a:ext>
            </a:extLst>
          </p:cNvPr>
          <p:cNvSpPr>
            <a:spLocks noGrp="1"/>
          </p:cNvSpPr>
          <p:nvPr>
            <p:ph type="title"/>
          </p:nvPr>
        </p:nvSpPr>
        <p:spPr/>
        <p:txBody>
          <a:bodyPr/>
          <a:lstStyle/>
          <a:p>
            <a:r>
              <a:rPr lang="en-US" b="1" dirty="0">
                <a:solidFill>
                  <a:srgbClr val="0C234B"/>
                </a:solidFill>
              </a:rPr>
              <a:t>What is “pledging” like these days?</a:t>
            </a:r>
          </a:p>
        </p:txBody>
      </p:sp>
      <p:sp>
        <p:nvSpPr>
          <p:cNvPr id="3" name="Content Placeholder 2">
            <a:extLst>
              <a:ext uri="{FF2B5EF4-FFF2-40B4-BE49-F238E27FC236}">
                <a16:creationId xmlns:a16="http://schemas.microsoft.com/office/drawing/2014/main" id="{9E0C23D8-09EB-48EE-8737-DE2DE0C637E9}"/>
              </a:ext>
            </a:extLst>
          </p:cNvPr>
          <p:cNvSpPr>
            <a:spLocks noGrp="1"/>
          </p:cNvSpPr>
          <p:nvPr>
            <p:ph idx="1"/>
          </p:nvPr>
        </p:nvSpPr>
        <p:spPr/>
        <p:txBody>
          <a:bodyPr>
            <a:normAutofit/>
          </a:bodyPr>
          <a:lstStyle/>
          <a:p>
            <a:r>
              <a:rPr lang="en-US" dirty="0">
                <a:solidFill>
                  <a:srgbClr val="0C234B"/>
                </a:solidFill>
              </a:rPr>
              <a:t>In general, the New Member process leading up to initiation will be 6-8 weeks, but for some it is 48 hours, and you can expect your student to participate in</a:t>
            </a:r>
          </a:p>
          <a:p>
            <a:pPr lvl="1"/>
            <a:r>
              <a:rPr lang="en-US" dirty="0">
                <a:solidFill>
                  <a:srgbClr val="0C234B"/>
                </a:solidFill>
              </a:rPr>
              <a:t>Weekly New Member meetings</a:t>
            </a:r>
          </a:p>
          <a:p>
            <a:pPr lvl="1"/>
            <a:r>
              <a:rPr lang="en-US" dirty="0">
                <a:solidFill>
                  <a:srgbClr val="0C234B"/>
                </a:solidFill>
              </a:rPr>
              <a:t>Brotherhood events</a:t>
            </a:r>
          </a:p>
          <a:p>
            <a:pPr lvl="1"/>
            <a:r>
              <a:rPr lang="en-US" dirty="0">
                <a:solidFill>
                  <a:srgbClr val="0C234B"/>
                </a:solidFill>
              </a:rPr>
              <a:t>Social events</a:t>
            </a:r>
          </a:p>
          <a:p>
            <a:pPr lvl="1"/>
            <a:r>
              <a:rPr lang="en-US" dirty="0">
                <a:solidFill>
                  <a:srgbClr val="0C234B"/>
                </a:solidFill>
              </a:rPr>
              <a:t>Philanthropy and Community Service Events</a:t>
            </a:r>
          </a:p>
          <a:p>
            <a:r>
              <a:rPr lang="en-US" dirty="0">
                <a:solidFill>
                  <a:srgbClr val="0C234B"/>
                </a:solidFill>
              </a:rPr>
              <a:t>The aim of the process is to teach your student about his new organization, his new brothers, and how to be a successful student in our community.</a:t>
            </a:r>
          </a:p>
          <a:p>
            <a:endParaRPr lang="en-US" dirty="0">
              <a:solidFill>
                <a:srgbClr val="0C234B"/>
              </a:solidFill>
            </a:endParaRPr>
          </a:p>
        </p:txBody>
      </p:sp>
      <p:pic>
        <p:nvPicPr>
          <p:cNvPr id="5" name="Picture 4" descr="Text&#10;&#10;Description automatically generated">
            <a:extLst>
              <a:ext uri="{FF2B5EF4-FFF2-40B4-BE49-F238E27FC236}">
                <a16:creationId xmlns:a16="http://schemas.microsoft.com/office/drawing/2014/main" id="{AED5B127-4DDC-4756-81D6-9671A1A22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7108" y="6176963"/>
            <a:ext cx="2096266" cy="479299"/>
          </a:xfrm>
          <a:prstGeom prst="rect">
            <a:avLst/>
          </a:prstGeom>
        </p:spPr>
      </p:pic>
    </p:spTree>
    <p:extLst>
      <p:ext uri="{BB962C8B-B14F-4D97-AF65-F5344CB8AC3E}">
        <p14:creationId xmlns:p14="http://schemas.microsoft.com/office/powerpoint/2010/main" val="249332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2F9E-3A9C-44E6-B0F6-32F6D069A73A}"/>
              </a:ext>
            </a:extLst>
          </p:cNvPr>
          <p:cNvSpPr>
            <a:spLocks noGrp="1"/>
          </p:cNvSpPr>
          <p:nvPr>
            <p:ph type="title"/>
          </p:nvPr>
        </p:nvSpPr>
        <p:spPr/>
        <p:txBody>
          <a:bodyPr/>
          <a:lstStyle/>
          <a:p>
            <a:r>
              <a:rPr lang="en-US" b="1" dirty="0">
                <a:solidFill>
                  <a:srgbClr val="0C234B"/>
                </a:solidFill>
              </a:rPr>
              <a:t>What about hazing?</a:t>
            </a:r>
          </a:p>
        </p:txBody>
      </p:sp>
      <p:sp>
        <p:nvSpPr>
          <p:cNvPr id="3" name="Content Placeholder 2">
            <a:extLst>
              <a:ext uri="{FF2B5EF4-FFF2-40B4-BE49-F238E27FC236}">
                <a16:creationId xmlns:a16="http://schemas.microsoft.com/office/drawing/2014/main" id="{9E0C23D8-09EB-48EE-8737-DE2DE0C637E9}"/>
              </a:ext>
            </a:extLst>
          </p:cNvPr>
          <p:cNvSpPr>
            <a:spLocks noGrp="1"/>
          </p:cNvSpPr>
          <p:nvPr>
            <p:ph sz="half" idx="1"/>
          </p:nvPr>
        </p:nvSpPr>
        <p:spPr/>
        <p:txBody>
          <a:bodyPr>
            <a:normAutofit/>
          </a:bodyPr>
          <a:lstStyle/>
          <a:p>
            <a:pPr marL="0" indent="0" algn="ctr">
              <a:buNone/>
            </a:pPr>
            <a:endParaRPr lang="en-US" b="1" dirty="0">
              <a:solidFill>
                <a:srgbClr val="0C234B"/>
              </a:solidFill>
            </a:endParaRPr>
          </a:p>
          <a:p>
            <a:pPr marL="0" indent="0" algn="ctr">
              <a:buNone/>
            </a:pPr>
            <a:endParaRPr lang="en-US" b="1" dirty="0">
              <a:solidFill>
                <a:srgbClr val="0C234B"/>
              </a:solidFill>
            </a:endParaRPr>
          </a:p>
          <a:p>
            <a:pPr marL="0" indent="0" algn="ctr">
              <a:buNone/>
            </a:pPr>
            <a:r>
              <a:rPr lang="en-US" b="1" dirty="0">
                <a:solidFill>
                  <a:srgbClr val="0C234B"/>
                </a:solidFill>
              </a:rPr>
              <a:t>No individual Wildcat should be demeaned, ridiculed, belittled or placed in a potentially harmful situation in order to be included in a group at the University of Arizona. </a:t>
            </a:r>
          </a:p>
        </p:txBody>
      </p:sp>
      <p:pic>
        <p:nvPicPr>
          <p:cNvPr id="7" name="Content Placeholder 6" descr="A picture containing logo&#10;&#10;Description automatically generated">
            <a:extLst>
              <a:ext uri="{FF2B5EF4-FFF2-40B4-BE49-F238E27FC236}">
                <a16:creationId xmlns:a16="http://schemas.microsoft.com/office/drawing/2014/main" id="{E480486D-608C-40C4-8020-EA6EBA7E448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53250" y="2758281"/>
            <a:ext cx="3619500" cy="2486025"/>
          </a:xfrm>
        </p:spPr>
      </p:pic>
      <p:pic>
        <p:nvPicPr>
          <p:cNvPr id="5" name="Picture 4" descr="Text&#10;&#10;Description automatically generated">
            <a:extLst>
              <a:ext uri="{FF2B5EF4-FFF2-40B4-BE49-F238E27FC236}">
                <a16:creationId xmlns:a16="http://schemas.microsoft.com/office/drawing/2014/main" id="{AED5B127-4DDC-4756-81D6-9671A1A220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7108" y="6176963"/>
            <a:ext cx="2096266" cy="479299"/>
          </a:xfrm>
          <a:prstGeom prst="rect">
            <a:avLst/>
          </a:prstGeom>
        </p:spPr>
      </p:pic>
    </p:spTree>
    <p:extLst>
      <p:ext uri="{BB962C8B-B14F-4D97-AF65-F5344CB8AC3E}">
        <p14:creationId xmlns:p14="http://schemas.microsoft.com/office/powerpoint/2010/main" val="199691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2F9E-3A9C-44E6-B0F6-32F6D069A73A}"/>
              </a:ext>
            </a:extLst>
          </p:cNvPr>
          <p:cNvSpPr>
            <a:spLocks noGrp="1"/>
          </p:cNvSpPr>
          <p:nvPr>
            <p:ph type="title"/>
          </p:nvPr>
        </p:nvSpPr>
        <p:spPr/>
        <p:txBody>
          <a:bodyPr/>
          <a:lstStyle/>
          <a:p>
            <a:r>
              <a:rPr lang="en-US" b="1" dirty="0">
                <a:solidFill>
                  <a:srgbClr val="0C234B"/>
                </a:solidFill>
              </a:rPr>
              <a:t>What about hazing?</a:t>
            </a:r>
          </a:p>
        </p:txBody>
      </p:sp>
      <p:sp>
        <p:nvSpPr>
          <p:cNvPr id="3" name="Content Placeholder 2">
            <a:extLst>
              <a:ext uri="{FF2B5EF4-FFF2-40B4-BE49-F238E27FC236}">
                <a16:creationId xmlns:a16="http://schemas.microsoft.com/office/drawing/2014/main" id="{9E0C23D8-09EB-48EE-8737-DE2DE0C637E9}"/>
              </a:ext>
            </a:extLst>
          </p:cNvPr>
          <p:cNvSpPr>
            <a:spLocks noGrp="1"/>
          </p:cNvSpPr>
          <p:nvPr>
            <p:ph idx="1"/>
          </p:nvPr>
        </p:nvSpPr>
        <p:spPr/>
        <p:txBody>
          <a:bodyPr>
            <a:normAutofit/>
          </a:bodyPr>
          <a:lstStyle/>
          <a:p>
            <a:pPr marL="0" indent="0" algn="ctr">
              <a:buNone/>
            </a:pPr>
            <a:r>
              <a:rPr lang="en-US" dirty="0">
                <a:solidFill>
                  <a:srgbClr val="0C234B"/>
                </a:solidFill>
              </a:rPr>
              <a:t>The University of Arizona Hazing Hotline provides a confidential telephone line for anyone to report a suspected or recent hazing incident. This phone number accepts calls 24 hours a day.</a:t>
            </a:r>
          </a:p>
          <a:p>
            <a:pPr marL="0" indent="0" algn="ctr">
              <a:buNone/>
            </a:pPr>
            <a:endParaRPr lang="en-US" b="1" dirty="0">
              <a:solidFill>
                <a:srgbClr val="0C234B"/>
              </a:solidFill>
            </a:endParaRPr>
          </a:p>
          <a:p>
            <a:pPr marL="0" indent="0" algn="ctr">
              <a:buNone/>
            </a:pPr>
            <a:r>
              <a:rPr lang="en-US" sz="5400" b="1" dirty="0">
                <a:solidFill>
                  <a:srgbClr val="0C234B"/>
                </a:solidFill>
              </a:rPr>
              <a:t>Hazing Hotline 520-626-HAZE (4293)</a:t>
            </a:r>
          </a:p>
          <a:p>
            <a:pPr marL="0" indent="0" algn="ctr">
              <a:buNone/>
            </a:pPr>
            <a:endParaRPr lang="en-US" b="1" dirty="0">
              <a:solidFill>
                <a:srgbClr val="0C234B"/>
              </a:solidFill>
            </a:endParaRPr>
          </a:p>
          <a:p>
            <a:pPr marL="0" indent="0" algn="ctr">
              <a:buNone/>
            </a:pPr>
            <a:endParaRPr lang="en-US" dirty="0">
              <a:solidFill>
                <a:srgbClr val="0C234B"/>
              </a:solidFill>
            </a:endParaRPr>
          </a:p>
          <a:p>
            <a:pPr marL="0" indent="0">
              <a:buNone/>
            </a:pPr>
            <a:endParaRPr lang="en-US" dirty="0">
              <a:solidFill>
                <a:srgbClr val="0C234B"/>
              </a:solidFill>
            </a:endParaRPr>
          </a:p>
        </p:txBody>
      </p:sp>
      <p:pic>
        <p:nvPicPr>
          <p:cNvPr id="5" name="Picture 4" descr="Text&#10;&#10;Description automatically generated">
            <a:extLst>
              <a:ext uri="{FF2B5EF4-FFF2-40B4-BE49-F238E27FC236}">
                <a16:creationId xmlns:a16="http://schemas.microsoft.com/office/drawing/2014/main" id="{AED5B127-4DDC-4756-81D6-9671A1A22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7108" y="6176963"/>
            <a:ext cx="2096266" cy="479299"/>
          </a:xfrm>
          <a:prstGeom prst="rect">
            <a:avLst/>
          </a:prstGeom>
        </p:spPr>
      </p:pic>
    </p:spTree>
    <p:extLst>
      <p:ext uri="{BB962C8B-B14F-4D97-AF65-F5344CB8AC3E}">
        <p14:creationId xmlns:p14="http://schemas.microsoft.com/office/powerpoint/2010/main" val="52255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2F9E-3A9C-44E6-B0F6-32F6D069A73A}"/>
              </a:ext>
            </a:extLst>
          </p:cNvPr>
          <p:cNvSpPr>
            <a:spLocks noGrp="1"/>
          </p:cNvSpPr>
          <p:nvPr>
            <p:ph type="title"/>
          </p:nvPr>
        </p:nvSpPr>
        <p:spPr/>
        <p:txBody>
          <a:bodyPr/>
          <a:lstStyle/>
          <a:p>
            <a:r>
              <a:rPr lang="en-US" b="1" dirty="0">
                <a:solidFill>
                  <a:srgbClr val="0C234B"/>
                </a:solidFill>
              </a:rPr>
              <a:t>What about hazing?</a:t>
            </a:r>
          </a:p>
        </p:txBody>
      </p:sp>
      <p:sp>
        <p:nvSpPr>
          <p:cNvPr id="3" name="Content Placeholder 2">
            <a:extLst>
              <a:ext uri="{FF2B5EF4-FFF2-40B4-BE49-F238E27FC236}">
                <a16:creationId xmlns:a16="http://schemas.microsoft.com/office/drawing/2014/main" id="{9E0C23D8-09EB-48EE-8737-DE2DE0C637E9}"/>
              </a:ext>
            </a:extLst>
          </p:cNvPr>
          <p:cNvSpPr>
            <a:spLocks noGrp="1"/>
          </p:cNvSpPr>
          <p:nvPr>
            <p:ph sz="half" idx="1"/>
          </p:nvPr>
        </p:nvSpPr>
        <p:spPr/>
        <p:txBody>
          <a:bodyPr>
            <a:normAutofit/>
          </a:bodyPr>
          <a:lstStyle/>
          <a:p>
            <a:r>
              <a:rPr lang="en-US" dirty="0">
                <a:solidFill>
                  <a:srgbClr val="0C234B"/>
                </a:solidFill>
              </a:rPr>
              <a:t>All too often, hazing is misunderstood or minimized as either an accepted, positive aspect of group bonding or as harmless pranks and antics.</a:t>
            </a:r>
          </a:p>
          <a:p>
            <a:r>
              <a:rPr lang="en-US" dirty="0">
                <a:solidFill>
                  <a:srgbClr val="0C234B"/>
                </a:solidFill>
              </a:rPr>
              <a:t>It is important to understand that while hazing is done by individuals, it is part of and shaped by institutional and group culture</a:t>
            </a:r>
          </a:p>
        </p:txBody>
      </p:sp>
      <p:pic>
        <p:nvPicPr>
          <p:cNvPr id="7" name="Content Placeholder 6" descr="A person and person posing for a picture&#10;&#10;Description automatically generated with medium confidence">
            <a:extLst>
              <a:ext uri="{FF2B5EF4-FFF2-40B4-BE49-F238E27FC236}">
                <a16:creationId xmlns:a16="http://schemas.microsoft.com/office/drawing/2014/main" id="{50EB0642-DB50-422F-B4C3-F4E3F1A606E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30228" y="1825625"/>
            <a:ext cx="3265544" cy="4351338"/>
          </a:xfrm>
        </p:spPr>
      </p:pic>
      <p:pic>
        <p:nvPicPr>
          <p:cNvPr id="5" name="Picture 4" descr="Text&#10;&#10;Description automatically generated">
            <a:extLst>
              <a:ext uri="{FF2B5EF4-FFF2-40B4-BE49-F238E27FC236}">
                <a16:creationId xmlns:a16="http://schemas.microsoft.com/office/drawing/2014/main" id="{AED5B127-4DDC-4756-81D6-9671A1A220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7108" y="6176963"/>
            <a:ext cx="2096266" cy="479299"/>
          </a:xfrm>
          <a:prstGeom prst="rect">
            <a:avLst/>
          </a:prstGeom>
        </p:spPr>
      </p:pic>
    </p:spTree>
    <p:extLst>
      <p:ext uri="{BB962C8B-B14F-4D97-AF65-F5344CB8AC3E}">
        <p14:creationId xmlns:p14="http://schemas.microsoft.com/office/powerpoint/2010/main" val="361445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2F9E-3A9C-44E6-B0F6-32F6D069A73A}"/>
              </a:ext>
            </a:extLst>
          </p:cNvPr>
          <p:cNvSpPr>
            <a:spLocks noGrp="1"/>
          </p:cNvSpPr>
          <p:nvPr>
            <p:ph type="title"/>
          </p:nvPr>
        </p:nvSpPr>
        <p:spPr/>
        <p:txBody>
          <a:bodyPr/>
          <a:lstStyle/>
          <a:p>
            <a:r>
              <a:rPr lang="en-US" b="1">
                <a:solidFill>
                  <a:srgbClr val="0C234B"/>
                </a:solidFill>
              </a:rPr>
              <a:t>Fraternity &amp; Sorority Programs</a:t>
            </a:r>
            <a:endParaRPr lang="en-US" b="1" dirty="0">
              <a:solidFill>
                <a:srgbClr val="0C234B"/>
              </a:solidFill>
            </a:endParaRPr>
          </a:p>
        </p:txBody>
      </p:sp>
      <p:sp>
        <p:nvSpPr>
          <p:cNvPr id="3" name="Content Placeholder 2">
            <a:extLst>
              <a:ext uri="{FF2B5EF4-FFF2-40B4-BE49-F238E27FC236}">
                <a16:creationId xmlns:a16="http://schemas.microsoft.com/office/drawing/2014/main" id="{9E0C23D8-09EB-48EE-8737-DE2DE0C637E9}"/>
              </a:ext>
            </a:extLst>
          </p:cNvPr>
          <p:cNvSpPr>
            <a:spLocks noGrp="1"/>
          </p:cNvSpPr>
          <p:nvPr>
            <p:ph idx="1"/>
          </p:nvPr>
        </p:nvSpPr>
        <p:spPr/>
        <p:txBody>
          <a:bodyPr>
            <a:normAutofit/>
          </a:bodyPr>
          <a:lstStyle/>
          <a:p>
            <a:pPr marL="0" indent="0" algn="ctr">
              <a:buNone/>
            </a:pPr>
            <a:r>
              <a:rPr lang="en-US" sz="5400" b="1" dirty="0">
                <a:solidFill>
                  <a:srgbClr val="0C234B"/>
                </a:solidFill>
              </a:rPr>
              <a:t>Each of us has a responsibility to make a difference by being informed about hazing and committing to hazing prevention.</a:t>
            </a:r>
          </a:p>
        </p:txBody>
      </p:sp>
      <p:pic>
        <p:nvPicPr>
          <p:cNvPr id="5" name="Picture 4" descr="Text&#10;&#10;Description automatically generated">
            <a:extLst>
              <a:ext uri="{FF2B5EF4-FFF2-40B4-BE49-F238E27FC236}">
                <a16:creationId xmlns:a16="http://schemas.microsoft.com/office/drawing/2014/main" id="{AED5B127-4DDC-4756-81D6-9671A1A22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7108" y="6176963"/>
            <a:ext cx="2096266" cy="479299"/>
          </a:xfrm>
          <a:prstGeom prst="rect">
            <a:avLst/>
          </a:prstGeom>
        </p:spPr>
      </p:pic>
    </p:spTree>
    <p:extLst>
      <p:ext uri="{BB962C8B-B14F-4D97-AF65-F5344CB8AC3E}">
        <p14:creationId xmlns:p14="http://schemas.microsoft.com/office/powerpoint/2010/main" val="146595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2F9E-3A9C-44E6-B0F6-32F6D069A73A}"/>
              </a:ext>
            </a:extLst>
          </p:cNvPr>
          <p:cNvSpPr>
            <a:spLocks noGrp="1"/>
          </p:cNvSpPr>
          <p:nvPr>
            <p:ph type="title"/>
          </p:nvPr>
        </p:nvSpPr>
        <p:spPr/>
        <p:txBody>
          <a:bodyPr/>
          <a:lstStyle/>
          <a:p>
            <a:r>
              <a:rPr lang="en-US" b="1">
                <a:solidFill>
                  <a:srgbClr val="0C234B"/>
                </a:solidFill>
              </a:rPr>
              <a:t>Fraternity &amp; Sorority Programs</a:t>
            </a:r>
            <a:endParaRPr lang="en-US" b="1" dirty="0">
              <a:solidFill>
                <a:srgbClr val="0C234B"/>
              </a:solidFill>
            </a:endParaRPr>
          </a:p>
        </p:txBody>
      </p:sp>
      <p:sp>
        <p:nvSpPr>
          <p:cNvPr id="3" name="Content Placeholder 2">
            <a:extLst>
              <a:ext uri="{FF2B5EF4-FFF2-40B4-BE49-F238E27FC236}">
                <a16:creationId xmlns:a16="http://schemas.microsoft.com/office/drawing/2014/main" id="{9E0C23D8-09EB-48EE-8737-DE2DE0C637E9}"/>
              </a:ext>
            </a:extLst>
          </p:cNvPr>
          <p:cNvSpPr>
            <a:spLocks noGrp="1"/>
          </p:cNvSpPr>
          <p:nvPr>
            <p:ph idx="1"/>
          </p:nvPr>
        </p:nvSpPr>
        <p:spPr/>
        <p:txBody>
          <a:bodyPr>
            <a:normAutofit lnSpcReduction="10000"/>
          </a:bodyPr>
          <a:lstStyle/>
          <a:p>
            <a:pPr marL="0" indent="0">
              <a:buNone/>
            </a:pPr>
            <a:r>
              <a:rPr lang="en-US" dirty="0">
                <a:solidFill>
                  <a:srgbClr val="8B0015"/>
                </a:solidFill>
              </a:rPr>
              <a:t>Resources:</a:t>
            </a:r>
          </a:p>
          <a:p>
            <a:r>
              <a:rPr lang="en-US" dirty="0">
                <a:solidFill>
                  <a:srgbClr val="0C234B"/>
                </a:solidFill>
              </a:rPr>
              <a:t>UA Hazing Prevention Coalition - </a:t>
            </a:r>
            <a:r>
              <a:rPr lang="en-US" dirty="0">
                <a:solidFill>
                  <a:srgbClr val="0C234B"/>
                </a:solidFill>
                <a:hlinkClick r:id="rId3"/>
              </a:rPr>
              <a:t>https://preventhazing.arizona.edu/</a:t>
            </a:r>
            <a:r>
              <a:rPr lang="en-US" dirty="0">
                <a:solidFill>
                  <a:srgbClr val="0C234B"/>
                </a:solidFill>
              </a:rPr>
              <a:t> </a:t>
            </a:r>
          </a:p>
          <a:p>
            <a:r>
              <a:rPr lang="en-US" dirty="0">
                <a:solidFill>
                  <a:srgbClr val="0C234B"/>
                </a:solidFill>
              </a:rPr>
              <a:t>Report Hazing - 520.626.HAZE (4293)</a:t>
            </a:r>
          </a:p>
          <a:p>
            <a:r>
              <a:rPr lang="en-US" dirty="0">
                <a:solidFill>
                  <a:srgbClr val="0C234B"/>
                </a:solidFill>
              </a:rPr>
              <a:t>Step UP! Bystander Intervention Program</a:t>
            </a:r>
          </a:p>
          <a:p>
            <a:r>
              <a:rPr lang="en-US" dirty="0">
                <a:solidFill>
                  <a:srgbClr val="0C234B"/>
                </a:solidFill>
              </a:rPr>
              <a:t>Love, Mom &amp; Dad: Turning tragedy into progress</a:t>
            </a:r>
          </a:p>
          <a:p>
            <a:r>
              <a:rPr lang="en-US" dirty="0">
                <a:solidFill>
                  <a:srgbClr val="0C234B"/>
                </a:solidFill>
              </a:rPr>
              <a:t>Hazing 101: The Nature and Extent of Hazing in Colleges and Universities</a:t>
            </a:r>
          </a:p>
          <a:p>
            <a:r>
              <a:rPr lang="en-US" dirty="0">
                <a:solidFill>
                  <a:srgbClr val="0C234B"/>
                </a:solidFill>
              </a:rPr>
              <a:t>Hazing Prevention Week</a:t>
            </a:r>
          </a:p>
          <a:p>
            <a:r>
              <a:rPr lang="en-US" dirty="0">
                <a:solidFill>
                  <a:srgbClr val="0C234B"/>
                </a:solidFill>
              </a:rPr>
              <a:t>Hazing compliance form </a:t>
            </a:r>
          </a:p>
        </p:txBody>
      </p:sp>
      <p:pic>
        <p:nvPicPr>
          <p:cNvPr id="5" name="Picture 4" descr="Text&#10;&#10;Description automatically generated">
            <a:extLst>
              <a:ext uri="{FF2B5EF4-FFF2-40B4-BE49-F238E27FC236}">
                <a16:creationId xmlns:a16="http://schemas.microsoft.com/office/drawing/2014/main" id="{AED5B127-4DDC-4756-81D6-9671A1A220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7108" y="6176963"/>
            <a:ext cx="2096266" cy="479299"/>
          </a:xfrm>
          <a:prstGeom prst="rect">
            <a:avLst/>
          </a:prstGeom>
        </p:spPr>
      </p:pic>
    </p:spTree>
    <p:extLst>
      <p:ext uri="{BB962C8B-B14F-4D97-AF65-F5344CB8AC3E}">
        <p14:creationId xmlns:p14="http://schemas.microsoft.com/office/powerpoint/2010/main" val="81265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2F9E-3A9C-44E6-B0F6-32F6D069A73A}"/>
              </a:ext>
            </a:extLst>
          </p:cNvPr>
          <p:cNvSpPr>
            <a:spLocks noGrp="1"/>
          </p:cNvSpPr>
          <p:nvPr>
            <p:ph type="title"/>
          </p:nvPr>
        </p:nvSpPr>
        <p:spPr/>
        <p:txBody>
          <a:bodyPr/>
          <a:lstStyle/>
          <a:p>
            <a:r>
              <a:rPr lang="en-US" b="1" dirty="0">
                <a:solidFill>
                  <a:srgbClr val="0C234B"/>
                </a:solidFill>
              </a:rPr>
              <a:t>What the FSP staff cannot help you with.</a:t>
            </a:r>
          </a:p>
        </p:txBody>
      </p:sp>
      <p:sp>
        <p:nvSpPr>
          <p:cNvPr id="3" name="Content Placeholder 2">
            <a:extLst>
              <a:ext uri="{FF2B5EF4-FFF2-40B4-BE49-F238E27FC236}">
                <a16:creationId xmlns:a16="http://schemas.microsoft.com/office/drawing/2014/main" id="{9E0C23D8-09EB-48EE-8737-DE2DE0C637E9}"/>
              </a:ext>
            </a:extLst>
          </p:cNvPr>
          <p:cNvSpPr>
            <a:spLocks noGrp="1"/>
          </p:cNvSpPr>
          <p:nvPr>
            <p:ph idx="1"/>
          </p:nvPr>
        </p:nvSpPr>
        <p:spPr/>
        <p:txBody>
          <a:bodyPr>
            <a:normAutofit/>
          </a:bodyPr>
          <a:lstStyle/>
          <a:p>
            <a:r>
              <a:rPr lang="en-US" dirty="0">
                <a:solidFill>
                  <a:srgbClr val="0C234B"/>
                </a:solidFill>
              </a:rPr>
              <a:t>Provide you with student contact information (Chapter President, </a:t>
            </a:r>
            <a:r>
              <a:rPr lang="en-US" dirty="0" err="1">
                <a:solidFill>
                  <a:srgbClr val="0C234B"/>
                </a:solidFill>
              </a:rPr>
              <a:t>etc</a:t>
            </a:r>
            <a:r>
              <a:rPr lang="en-US" dirty="0">
                <a:solidFill>
                  <a:srgbClr val="0C234B"/>
                </a:solidFill>
              </a:rPr>
              <a:t>)</a:t>
            </a:r>
          </a:p>
          <a:p>
            <a:r>
              <a:rPr lang="en-US" dirty="0">
                <a:solidFill>
                  <a:srgbClr val="0C234B"/>
                </a:solidFill>
              </a:rPr>
              <a:t>Provide you with your student’s grades</a:t>
            </a:r>
          </a:p>
          <a:p>
            <a:r>
              <a:rPr lang="en-US" dirty="0">
                <a:solidFill>
                  <a:srgbClr val="0C234B"/>
                </a:solidFill>
              </a:rPr>
              <a:t>Provide you with judicial information about your student</a:t>
            </a:r>
          </a:p>
          <a:p>
            <a:r>
              <a:rPr lang="en-US" dirty="0">
                <a:solidFill>
                  <a:srgbClr val="0C234B"/>
                </a:solidFill>
              </a:rPr>
              <a:t>Consult with you on student standards board hearings</a:t>
            </a:r>
          </a:p>
          <a:p>
            <a:r>
              <a:rPr lang="en-US" dirty="0">
                <a:solidFill>
                  <a:srgbClr val="0C234B"/>
                </a:solidFill>
              </a:rPr>
              <a:t>Interfere in internal chapter business (housing agreements, fines, </a:t>
            </a:r>
            <a:r>
              <a:rPr lang="en-US" dirty="0" err="1">
                <a:solidFill>
                  <a:srgbClr val="0C234B"/>
                </a:solidFill>
              </a:rPr>
              <a:t>etc</a:t>
            </a:r>
            <a:r>
              <a:rPr lang="en-US" dirty="0">
                <a:solidFill>
                  <a:srgbClr val="0C234B"/>
                </a:solidFill>
              </a:rPr>
              <a:t>)</a:t>
            </a:r>
          </a:p>
          <a:p>
            <a:r>
              <a:rPr lang="en-US" dirty="0">
                <a:solidFill>
                  <a:srgbClr val="0C234B"/>
                </a:solidFill>
              </a:rPr>
              <a:t>Release students from their housing contracts</a:t>
            </a:r>
          </a:p>
          <a:p>
            <a:r>
              <a:rPr lang="en-US" dirty="0">
                <a:solidFill>
                  <a:srgbClr val="0C234B"/>
                </a:solidFill>
              </a:rPr>
              <a:t>Chapter billing information</a:t>
            </a:r>
          </a:p>
          <a:p>
            <a:r>
              <a:rPr lang="en-US" dirty="0">
                <a:solidFill>
                  <a:srgbClr val="0C234B"/>
                </a:solidFill>
              </a:rPr>
              <a:t>Change the outcome of recruitment either during or after</a:t>
            </a:r>
          </a:p>
          <a:p>
            <a:endParaRPr lang="en-US" dirty="0">
              <a:solidFill>
                <a:srgbClr val="0C234B"/>
              </a:solidFill>
            </a:endParaRPr>
          </a:p>
          <a:p>
            <a:endParaRPr lang="en-US" dirty="0">
              <a:solidFill>
                <a:srgbClr val="0C234B"/>
              </a:solidFill>
            </a:endParaRPr>
          </a:p>
        </p:txBody>
      </p:sp>
      <p:pic>
        <p:nvPicPr>
          <p:cNvPr id="5" name="Picture 4" descr="Text&#10;&#10;Description automatically generated">
            <a:extLst>
              <a:ext uri="{FF2B5EF4-FFF2-40B4-BE49-F238E27FC236}">
                <a16:creationId xmlns:a16="http://schemas.microsoft.com/office/drawing/2014/main" id="{AED5B127-4DDC-4756-81D6-9671A1A22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7108" y="6176963"/>
            <a:ext cx="2096266" cy="479299"/>
          </a:xfrm>
          <a:prstGeom prst="rect">
            <a:avLst/>
          </a:prstGeom>
        </p:spPr>
      </p:pic>
    </p:spTree>
    <p:extLst>
      <p:ext uri="{BB962C8B-B14F-4D97-AF65-F5344CB8AC3E}">
        <p14:creationId xmlns:p14="http://schemas.microsoft.com/office/powerpoint/2010/main" val="258418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2F9E-3A9C-44E6-B0F6-32F6D069A73A}"/>
              </a:ext>
            </a:extLst>
          </p:cNvPr>
          <p:cNvSpPr>
            <a:spLocks noGrp="1"/>
          </p:cNvSpPr>
          <p:nvPr>
            <p:ph type="title"/>
          </p:nvPr>
        </p:nvSpPr>
        <p:spPr/>
        <p:txBody>
          <a:bodyPr/>
          <a:lstStyle/>
          <a:p>
            <a:r>
              <a:rPr lang="en-US" b="1" dirty="0">
                <a:solidFill>
                  <a:srgbClr val="0C234B"/>
                </a:solidFill>
              </a:rPr>
              <a:t>What the FSP staff can help you with.</a:t>
            </a:r>
          </a:p>
        </p:txBody>
      </p:sp>
      <p:sp>
        <p:nvSpPr>
          <p:cNvPr id="3" name="Content Placeholder 2">
            <a:extLst>
              <a:ext uri="{FF2B5EF4-FFF2-40B4-BE49-F238E27FC236}">
                <a16:creationId xmlns:a16="http://schemas.microsoft.com/office/drawing/2014/main" id="{9E0C23D8-09EB-48EE-8737-DE2DE0C637E9}"/>
              </a:ext>
            </a:extLst>
          </p:cNvPr>
          <p:cNvSpPr>
            <a:spLocks noGrp="1"/>
          </p:cNvSpPr>
          <p:nvPr>
            <p:ph idx="1"/>
          </p:nvPr>
        </p:nvSpPr>
        <p:spPr/>
        <p:txBody>
          <a:bodyPr>
            <a:normAutofit/>
          </a:bodyPr>
          <a:lstStyle/>
          <a:p>
            <a:r>
              <a:rPr lang="en-US" dirty="0">
                <a:solidFill>
                  <a:srgbClr val="0C234B"/>
                </a:solidFill>
              </a:rPr>
              <a:t>Provide you with chapter judicial history and grades</a:t>
            </a:r>
          </a:p>
          <a:p>
            <a:r>
              <a:rPr lang="en-US" dirty="0">
                <a:solidFill>
                  <a:srgbClr val="0C234B"/>
                </a:solidFill>
              </a:rPr>
              <a:t>Provide you with resources</a:t>
            </a:r>
          </a:p>
          <a:p>
            <a:r>
              <a:rPr lang="en-US" dirty="0">
                <a:solidFill>
                  <a:srgbClr val="0C234B"/>
                </a:solidFill>
              </a:rPr>
              <a:t>Major UA dates</a:t>
            </a:r>
          </a:p>
          <a:p>
            <a:r>
              <a:rPr lang="en-US" dirty="0">
                <a:solidFill>
                  <a:srgbClr val="0C234B"/>
                </a:solidFill>
              </a:rPr>
              <a:t>What to expect during the New Member process</a:t>
            </a:r>
          </a:p>
          <a:p>
            <a:r>
              <a:rPr lang="en-US" dirty="0">
                <a:solidFill>
                  <a:srgbClr val="0C234B"/>
                </a:solidFill>
              </a:rPr>
              <a:t>Remember, we want the best for your student just like you do!</a:t>
            </a:r>
          </a:p>
          <a:p>
            <a:pPr marL="0" indent="0">
              <a:buNone/>
            </a:pPr>
            <a:endParaRPr lang="en-US" dirty="0">
              <a:solidFill>
                <a:srgbClr val="0C234B"/>
              </a:solidFill>
            </a:endParaRPr>
          </a:p>
        </p:txBody>
      </p:sp>
      <p:pic>
        <p:nvPicPr>
          <p:cNvPr id="5" name="Picture 4" descr="Text&#10;&#10;Description automatically generated">
            <a:extLst>
              <a:ext uri="{FF2B5EF4-FFF2-40B4-BE49-F238E27FC236}">
                <a16:creationId xmlns:a16="http://schemas.microsoft.com/office/drawing/2014/main" id="{AED5B127-4DDC-4756-81D6-9671A1A22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7108" y="6176963"/>
            <a:ext cx="2096266" cy="479299"/>
          </a:xfrm>
          <a:prstGeom prst="rect">
            <a:avLst/>
          </a:prstGeom>
        </p:spPr>
      </p:pic>
    </p:spTree>
    <p:extLst>
      <p:ext uri="{BB962C8B-B14F-4D97-AF65-F5344CB8AC3E}">
        <p14:creationId xmlns:p14="http://schemas.microsoft.com/office/powerpoint/2010/main" val="199448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2F9E-3A9C-44E6-B0F6-32F6D069A73A}"/>
              </a:ext>
            </a:extLst>
          </p:cNvPr>
          <p:cNvSpPr>
            <a:spLocks noGrp="1"/>
          </p:cNvSpPr>
          <p:nvPr>
            <p:ph type="title"/>
          </p:nvPr>
        </p:nvSpPr>
        <p:spPr/>
        <p:txBody>
          <a:bodyPr/>
          <a:lstStyle/>
          <a:p>
            <a:r>
              <a:rPr lang="en-US" b="1" dirty="0">
                <a:solidFill>
                  <a:srgbClr val="0C234B"/>
                </a:solidFill>
              </a:rPr>
              <a:t>Location, Hours, and Contact </a:t>
            </a:r>
          </a:p>
        </p:txBody>
      </p:sp>
      <p:sp>
        <p:nvSpPr>
          <p:cNvPr id="3" name="Content Placeholder 2">
            <a:extLst>
              <a:ext uri="{FF2B5EF4-FFF2-40B4-BE49-F238E27FC236}">
                <a16:creationId xmlns:a16="http://schemas.microsoft.com/office/drawing/2014/main" id="{9E0C23D8-09EB-48EE-8737-DE2DE0C637E9}"/>
              </a:ext>
            </a:extLst>
          </p:cNvPr>
          <p:cNvSpPr>
            <a:spLocks noGrp="1"/>
          </p:cNvSpPr>
          <p:nvPr>
            <p:ph idx="1"/>
          </p:nvPr>
        </p:nvSpPr>
        <p:spPr/>
        <p:txBody>
          <a:bodyPr>
            <a:normAutofit fontScale="92500" lnSpcReduction="20000"/>
          </a:bodyPr>
          <a:lstStyle/>
          <a:p>
            <a:pPr marL="0" indent="0">
              <a:buNone/>
            </a:pPr>
            <a:r>
              <a:rPr lang="en-US" b="1" dirty="0">
                <a:solidFill>
                  <a:srgbClr val="0C234B"/>
                </a:solidFill>
              </a:rPr>
              <a:t>Physical Location: </a:t>
            </a:r>
          </a:p>
          <a:p>
            <a:pPr marL="0" indent="0">
              <a:buNone/>
            </a:pPr>
            <a:r>
              <a:rPr lang="en-US" dirty="0">
                <a:solidFill>
                  <a:srgbClr val="0C234B"/>
                </a:solidFill>
              </a:rPr>
              <a:t>Fraternity &amp; Sorority Programs</a:t>
            </a:r>
          </a:p>
          <a:p>
            <a:pPr marL="0" indent="0">
              <a:buNone/>
            </a:pPr>
            <a:r>
              <a:rPr lang="en-US" dirty="0">
                <a:solidFill>
                  <a:srgbClr val="0C234B"/>
                </a:solidFill>
              </a:rPr>
              <a:t>The University of Arizona </a:t>
            </a:r>
          </a:p>
          <a:p>
            <a:pPr marL="0" indent="0">
              <a:buNone/>
            </a:pPr>
            <a:r>
              <a:rPr lang="en-US" dirty="0">
                <a:solidFill>
                  <a:srgbClr val="0C234B"/>
                </a:solidFill>
              </a:rPr>
              <a:t>1303 East University Blvd. </a:t>
            </a:r>
          </a:p>
          <a:p>
            <a:pPr marL="0" indent="0">
              <a:buNone/>
            </a:pPr>
            <a:r>
              <a:rPr lang="en-US" dirty="0">
                <a:solidFill>
                  <a:srgbClr val="0C234B"/>
                </a:solidFill>
              </a:rPr>
              <a:t>Bldg. #17, Suite 404 </a:t>
            </a:r>
          </a:p>
          <a:p>
            <a:pPr marL="0" indent="0">
              <a:buNone/>
            </a:pPr>
            <a:r>
              <a:rPr lang="en-US" dirty="0">
                <a:solidFill>
                  <a:srgbClr val="0C234B"/>
                </a:solidFill>
              </a:rPr>
              <a:t>Tucson, AZ 85721-0017</a:t>
            </a:r>
          </a:p>
          <a:p>
            <a:pPr marL="0" indent="0">
              <a:buNone/>
            </a:pPr>
            <a:endParaRPr lang="en-US" dirty="0">
              <a:solidFill>
                <a:srgbClr val="0C234B"/>
              </a:solidFill>
            </a:endParaRPr>
          </a:p>
          <a:p>
            <a:pPr marL="0" indent="0">
              <a:buNone/>
            </a:pPr>
            <a:r>
              <a:rPr lang="en-US" dirty="0">
                <a:solidFill>
                  <a:srgbClr val="0C234B"/>
                </a:solidFill>
              </a:rPr>
              <a:t>Hours: Monday - Friday, 9:00 AM to 5:00 PM, Arizona Time (GMT-7) Subject to change for special events, summer, and university breaks.</a:t>
            </a:r>
          </a:p>
          <a:p>
            <a:pPr marL="0" indent="0">
              <a:buNone/>
            </a:pPr>
            <a:endParaRPr lang="en-US" dirty="0">
              <a:solidFill>
                <a:srgbClr val="0C234B"/>
              </a:solidFill>
            </a:endParaRPr>
          </a:p>
          <a:p>
            <a:pPr marL="0" indent="0">
              <a:buNone/>
            </a:pPr>
            <a:r>
              <a:rPr lang="en-US" b="1" dirty="0">
                <a:solidFill>
                  <a:srgbClr val="0C234B"/>
                </a:solidFill>
              </a:rPr>
              <a:t>Phone</a:t>
            </a:r>
            <a:r>
              <a:rPr lang="en-US" dirty="0">
                <a:solidFill>
                  <a:srgbClr val="0C234B"/>
                </a:solidFill>
              </a:rPr>
              <a:t>: 520-621-8046 | </a:t>
            </a:r>
            <a:r>
              <a:rPr lang="en-US" b="1" dirty="0">
                <a:solidFill>
                  <a:srgbClr val="0C234B"/>
                </a:solidFill>
              </a:rPr>
              <a:t>Email</a:t>
            </a:r>
            <a:r>
              <a:rPr lang="en-US" dirty="0">
                <a:solidFill>
                  <a:srgbClr val="0C234B"/>
                </a:solidFill>
              </a:rPr>
              <a:t>: dos-greek@email.arizona.edu</a:t>
            </a:r>
          </a:p>
        </p:txBody>
      </p:sp>
      <p:pic>
        <p:nvPicPr>
          <p:cNvPr id="5" name="Picture 4" descr="Text&#10;&#10;Description automatically generated">
            <a:extLst>
              <a:ext uri="{FF2B5EF4-FFF2-40B4-BE49-F238E27FC236}">
                <a16:creationId xmlns:a16="http://schemas.microsoft.com/office/drawing/2014/main" id="{AED5B127-4DDC-4756-81D6-9671A1A22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7108" y="6176963"/>
            <a:ext cx="2096266" cy="479299"/>
          </a:xfrm>
          <a:prstGeom prst="rect">
            <a:avLst/>
          </a:prstGeom>
        </p:spPr>
      </p:pic>
    </p:spTree>
    <p:extLst>
      <p:ext uri="{BB962C8B-B14F-4D97-AF65-F5344CB8AC3E}">
        <p14:creationId xmlns:p14="http://schemas.microsoft.com/office/powerpoint/2010/main" val="236450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F6127ACC-13C9-426A-B764-87DAEB9E96D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t="23673" b="23673"/>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322F9E-3A9C-44E6-B0F6-32F6D069A73A}"/>
              </a:ext>
            </a:extLst>
          </p:cNvPr>
          <p:cNvSpPr>
            <a:spLocks noGrp="1"/>
          </p:cNvSpPr>
          <p:nvPr>
            <p:ph type="title"/>
          </p:nvPr>
        </p:nvSpPr>
        <p:spPr>
          <a:xfrm>
            <a:off x="424814" y="1170432"/>
            <a:ext cx="3716879" cy="1124712"/>
          </a:xfrm>
        </p:spPr>
        <p:txBody>
          <a:bodyPr vert="horz" lIns="91440" tIns="45720" rIns="91440" bIns="45720" rtlCol="0" anchor="b">
            <a:normAutofit/>
          </a:bodyPr>
          <a:lstStyle/>
          <a:p>
            <a:r>
              <a:rPr lang="en-US" sz="2800" b="1" dirty="0">
                <a:solidFill>
                  <a:srgbClr val="0C234B"/>
                </a:solidFill>
              </a:rPr>
              <a:t>Helpful Tips for families</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E0C23D8-09EB-48EE-8737-DE2DE0C637E9}"/>
              </a:ext>
            </a:extLst>
          </p:cNvPr>
          <p:cNvSpPr>
            <a:spLocks noGrp="1"/>
          </p:cNvSpPr>
          <p:nvPr>
            <p:ph sz="half" idx="1"/>
          </p:nvPr>
        </p:nvSpPr>
        <p:spPr>
          <a:xfrm>
            <a:off x="371093" y="2718054"/>
            <a:ext cx="6556832" cy="3997944"/>
          </a:xfrm>
        </p:spPr>
        <p:txBody>
          <a:bodyPr vert="horz" lIns="91440" tIns="45720" rIns="91440" bIns="45720" rtlCol="0" anchor="t">
            <a:normAutofit lnSpcReduction="10000"/>
          </a:bodyPr>
          <a:lstStyle/>
          <a:p>
            <a:r>
              <a:rPr lang="en-US" sz="2400" dirty="0">
                <a:solidFill>
                  <a:srgbClr val="0C234B"/>
                </a:solidFill>
              </a:rPr>
              <a:t>Be supportive of your student’s decision to join a fraternity and which organization he chooses, regardless of your family's legacy history. </a:t>
            </a:r>
          </a:p>
          <a:p>
            <a:r>
              <a:rPr lang="en-US" sz="2400" dirty="0">
                <a:solidFill>
                  <a:srgbClr val="0C234B"/>
                </a:solidFill>
              </a:rPr>
              <a:t>Talk to your student about the financial obligation of joining a fraternity so that there are no surprises when the bill comes. </a:t>
            </a:r>
          </a:p>
          <a:p>
            <a:r>
              <a:rPr lang="en-US" sz="2400" dirty="0">
                <a:solidFill>
                  <a:srgbClr val="0C234B"/>
                </a:solidFill>
              </a:rPr>
              <a:t>Know the names and phone numbers of the chapter president, new member educator, and chapter advisor</a:t>
            </a:r>
          </a:p>
          <a:p>
            <a:r>
              <a:rPr lang="en-US" sz="2400" dirty="0">
                <a:solidFill>
                  <a:srgbClr val="0C234B"/>
                </a:solidFill>
              </a:rPr>
              <a:t>Talk with your student! Phone calls and emails are appropriate, but they love care packages. </a:t>
            </a:r>
          </a:p>
        </p:txBody>
      </p:sp>
      <p:pic>
        <p:nvPicPr>
          <p:cNvPr id="5" name="Picture 4" descr="Text&#10;&#10;Description automatically generated">
            <a:extLst>
              <a:ext uri="{FF2B5EF4-FFF2-40B4-BE49-F238E27FC236}">
                <a16:creationId xmlns:a16="http://schemas.microsoft.com/office/drawing/2014/main" id="{AED5B127-4DDC-4756-81D6-9671A1A220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7108" y="6176963"/>
            <a:ext cx="2096266" cy="479299"/>
          </a:xfrm>
          <a:prstGeom prst="rect">
            <a:avLst/>
          </a:prstGeom>
        </p:spPr>
      </p:pic>
    </p:spTree>
    <p:extLst>
      <p:ext uri="{BB962C8B-B14F-4D97-AF65-F5344CB8AC3E}">
        <p14:creationId xmlns:p14="http://schemas.microsoft.com/office/powerpoint/2010/main" val="3183542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2F9E-3A9C-44E6-B0F6-32F6D069A73A}"/>
              </a:ext>
            </a:extLst>
          </p:cNvPr>
          <p:cNvSpPr>
            <a:spLocks noGrp="1"/>
          </p:cNvSpPr>
          <p:nvPr>
            <p:ph type="ctrTitle"/>
          </p:nvPr>
        </p:nvSpPr>
        <p:spPr/>
        <p:txBody>
          <a:bodyPr/>
          <a:lstStyle/>
          <a:p>
            <a:r>
              <a:rPr lang="en-US" b="1" dirty="0">
                <a:solidFill>
                  <a:srgbClr val="0C234B"/>
                </a:solidFill>
              </a:rPr>
              <a:t>Questions?</a:t>
            </a:r>
          </a:p>
        </p:txBody>
      </p:sp>
      <p:sp>
        <p:nvSpPr>
          <p:cNvPr id="4" name="Subtitle 3">
            <a:extLst>
              <a:ext uri="{FF2B5EF4-FFF2-40B4-BE49-F238E27FC236}">
                <a16:creationId xmlns:a16="http://schemas.microsoft.com/office/drawing/2014/main" id="{B9AF6C04-4F7A-4363-84D9-435A2D81A93E}"/>
              </a:ext>
            </a:extLst>
          </p:cNvPr>
          <p:cNvSpPr>
            <a:spLocks noGrp="1"/>
          </p:cNvSpPr>
          <p:nvPr>
            <p:ph type="subTitle" idx="1"/>
          </p:nvPr>
        </p:nvSpPr>
        <p:spPr/>
        <p:txBody>
          <a:bodyPr/>
          <a:lstStyle/>
          <a:p>
            <a:pPr algn="l"/>
            <a:r>
              <a:rPr lang="en-US" dirty="0">
                <a:solidFill>
                  <a:srgbClr val="0C234B"/>
                </a:solidFill>
              </a:rPr>
              <a:t>Email: </a:t>
            </a:r>
            <a:r>
              <a:rPr lang="en-US" dirty="0">
                <a:solidFill>
                  <a:srgbClr val="0C234B"/>
                </a:solidFill>
                <a:hlinkClick r:id="rId3"/>
              </a:rPr>
              <a:t>arizonaifc@gmail.com</a:t>
            </a:r>
            <a:r>
              <a:rPr lang="en-US" dirty="0">
                <a:solidFill>
                  <a:srgbClr val="0C234B"/>
                </a:solidFill>
              </a:rPr>
              <a:t> or </a:t>
            </a:r>
            <a:r>
              <a:rPr lang="en-US" dirty="0">
                <a:solidFill>
                  <a:srgbClr val="0C234B"/>
                </a:solidFill>
                <a:hlinkClick r:id="rId4"/>
              </a:rPr>
              <a:t>dos-greek@email.arizona.edu</a:t>
            </a:r>
            <a:r>
              <a:rPr lang="en-US" dirty="0">
                <a:solidFill>
                  <a:srgbClr val="0C234B"/>
                </a:solidFill>
              </a:rPr>
              <a:t> </a:t>
            </a:r>
          </a:p>
          <a:p>
            <a:pPr algn="l"/>
            <a:r>
              <a:rPr lang="en-US" dirty="0">
                <a:solidFill>
                  <a:srgbClr val="0C234B"/>
                </a:solidFill>
              </a:rPr>
              <a:t>Telephone: (520) 621-8046 </a:t>
            </a:r>
          </a:p>
          <a:p>
            <a:pPr algn="l"/>
            <a:endParaRPr lang="en-US" dirty="0">
              <a:solidFill>
                <a:srgbClr val="0C234B"/>
              </a:solidFill>
            </a:endParaRPr>
          </a:p>
        </p:txBody>
      </p:sp>
      <p:pic>
        <p:nvPicPr>
          <p:cNvPr id="5" name="Picture 4" descr="Text&#10;&#10;Description automatically generated">
            <a:extLst>
              <a:ext uri="{FF2B5EF4-FFF2-40B4-BE49-F238E27FC236}">
                <a16:creationId xmlns:a16="http://schemas.microsoft.com/office/drawing/2014/main" id="{AED5B127-4DDC-4756-81D6-9671A1A220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7108" y="6176963"/>
            <a:ext cx="2096266" cy="479299"/>
          </a:xfrm>
          <a:prstGeom prst="rect">
            <a:avLst/>
          </a:prstGeom>
        </p:spPr>
      </p:pic>
    </p:spTree>
    <p:extLst>
      <p:ext uri="{BB962C8B-B14F-4D97-AF65-F5344CB8AC3E}">
        <p14:creationId xmlns:p14="http://schemas.microsoft.com/office/powerpoint/2010/main" val="186216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2F9E-3A9C-44E6-B0F6-32F6D069A73A}"/>
              </a:ext>
            </a:extLst>
          </p:cNvPr>
          <p:cNvSpPr>
            <a:spLocks noGrp="1"/>
          </p:cNvSpPr>
          <p:nvPr>
            <p:ph type="ctrTitle"/>
          </p:nvPr>
        </p:nvSpPr>
        <p:spPr/>
        <p:txBody>
          <a:bodyPr/>
          <a:lstStyle/>
          <a:p>
            <a:r>
              <a:rPr lang="en-US" b="1" dirty="0">
                <a:solidFill>
                  <a:srgbClr val="0C234B"/>
                </a:solidFill>
              </a:rPr>
              <a:t>What’s Next?</a:t>
            </a:r>
          </a:p>
        </p:txBody>
      </p:sp>
      <p:sp>
        <p:nvSpPr>
          <p:cNvPr id="4" name="Subtitle 3">
            <a:extLst>
              <a:ext uri="{FF2B5EF4-FFF2-40B4-BE49-F238E27FC236}">
                <a16:creationId xmlns:a16="http://schemas.microsoft.com/office/drawing/2014/main" id="{B9AF6C04-4F7A-4363-84D9-435A2D81A93E}"/>
              </a:ext>
            </a:extLst>
          </p:cNvPr>
          <p:cNvSpPr>
            <a:spLocks noGrp="1"/>
          </p:cNvSpPr>
          <p:nvPr>
            <p:ph type="subTitle" idx="1"/>
          </p:nvPr>
        </p:nvSpPr>
        <p:spPr/>
        <p:txBody>
          <a:bodyPr/>
          <a:lstStyle/>
          <a:p>
            <a:pPr marL="457200" indent="-457200" algn="l">
              <a:buAutoNum type="arabicPeriod"/>
            </a:pPr>
            <a:r>
              <a:rPr lang="en-US" dirty="0">
                <a:solidFill>
                  <a:srgbClr val="0C234B"/>
                </a:solidFill>
              </a:rPr>
              <a:t>Talk to your student about everything we covered today.</a:t>
            </a:r>
          </a:p>
          <a:p>
            <a:pPr marL="457200" indent="-457200" algn="l">
              <a:buAutoNum type="arabicPeriod"/>
            </a:pPr>
            <a:r>
              <a:rPr lang="en-US" dirty="0">
                <a:solidFill>
                  <a:srgbClr val="0C234B"/>
                </a:solidFill>
              </a:rPr>
              <a:t>Remind your student to register and attend the PNM orientation on Sunday, August 22</a:t>
            </a:r>
            <a:r>
              <a:rPr lang="en-US" baseline="30000" dirty="0">
                <a:solidFill>
                  <a:srgbClr val="0C234B"/>
                </a:solidFill>
              </a:rPr>
              <a:t>nd</a:t>
            </a:r>
            <a:r>
              <a:rPr lang="en-US" dirty="0">
                <a:solidFill>
                  <a:srgbClr val="0C234B"/>
                </a:solidFill>
              </a:rPr>
              <a:t>. </a:t>
            </a:r>
          </a:p>
        </p:txBody>
      </p:sp>
      <p:pic>
        <p:nvPicPr>
          <p:cNvPr id="5" name="Picture 4" descr="Text&#10;&#10;Description automatically generated">
            <a:extLst>
              <a:ext uri="{FF2B5EF4-FFF2-40B4-BE49-F238E27FC236}">
                <a16:creationId xmlns:a16="http://schemas.microsoft.com/office/drawing/2014/main" id="{AED5B127-4DDC-4756-81D6-9671A1A22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7108" y="6176963"/>
            <a:ext cx="2096266" cy="479299"/>
          </a:xfrm>
          <a:prstGeom prst="rect">
            <a:avLst/>
          </a:prstGeom>
        </p:spPr>
      </p:pic>
    </p:spTree>
    <p:extLst>
      <p:ext uri="{BB962C8B-B14F-4D97-AF65-F5344CB8AC3E}">
        <p14:creationId xmlns:p14="http://schemas.microsoft.com/office/powerpoint/2010/main" val="265894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2F9E-3A9C-44E6-B0F6-32F6D069A73A}"/>
              </a:ext>
            </a:extLst>
          </p:cNvPr>
          <p:cNvSpPr>
            <a:spLocks noGrp="1"/>
          </p:cNvSpPr>
          <p:nvPr>
            <p:ph type="title"/>
          </p:nvPr>
        </p:nvSpPr>
        <p:spPr/>
        <p:txBody>
          <a:bodyPr/>
          <a:lstStyle/>
          <a:p>
            <a:r>
              <a:rPr lang="en-US" b="1" dirty="0">
                <a:solidFill>
                  <a:srgbClr val="0C234B"/>
                </a:solidFill>
              </a:rPr>
              <a:t>Resources for Parents</a:t>
            </a:r>
          </a:p>
        </p:txBody>
      </p:sp>
      <p:sp>
        <p:nvSpPr>
          <p:cNvPr id="4" name="Content Placeholder 3">
            <a:extLst>
              <a:ext uri="{FF2B5EF4-FFF2-40B4-BE49-F238E27FC236}">
                <a16:creationId xmlns:a16="http://schemas.microsoft.com/office/drawing/2014/main" id="{5FB5E19D-BD08-4CAA-B5CB-C67563889995}"/>
              </a:ext>
            </a:extLst>
          </p:cNvPr>
          <p:cNvSpPr>
            <a:spLocks noGrp="1"/>
          </p:cNvSpPr>
          <p:nvPr>
            <p:ph sz="half" idx="1"/>
          </p:nvPr>
        </p:nvSpPr>
        <p:spPr/>
        <p:txBody>
          <a:bodyPr>
            <a:normAutofit lnSpcReduction="10000"/>
          </a:bodyPr>
          <a:lstStyle/>
          <a:p>
            <a:pPr marL="0" indent="0">
              <a:buNone/>
            </a:pPr>
            <a:r>
              <a:rPr lang="en-US" dirty="0">
                <a:solidFill>
                  <a:srgbClr val="0C234B"/>
                </a:solidFill>
              </a:rPr>
              <a:t>Annamarie Tellez </a:t>
            </a:r>
            <a:r>
              <a:rPr lang="en-US" dirty="0" err="1">
                <a:solidFill>
                  <a:srgbClr val="0C234B"/>
                </a:solidFill>
              </a:rPr>
              <a:t>M.Ed</a:t>
            </a:r>
            <a:endParaRPr lang="en-US" dirty="0">
              <a:solidFill>
                <a:srgbClr val="0C234B"/>
              </a:solidFill>
            </a:endParaRPr>
          </a:p>
          <a:p>
            <a:pPr marL="0" indent="0">
              <a:buNone/>
            </a:pPr>
            <a:r>
              <a:rPr lang="en-US" dirty="0">
                <a:solidFill>
                  <a:srgbClr val="0C234B"/>
                </a:solidFill>
              </a:rPr>
              <a:t>Director, Parent &amp; Family Programs</a:t>
            </a:r>
          </a:p>
          <a:p>
            <a:pPr marL="0" indent="0">
              <a:buNone/>
            </a:pPr>
            <a:r>
              <a:rPr lang="en-US" dirty="0">
                <a:solidFill>
                  <a:srgbClr val="0C234B"/>
                </a:solidFill>
                <a:hlinkClick r:id="rId3"/>
              </a:rPr>
              <a:t>telleza@arizona.edu</a:t>
            </a:r>
            <a:r>
              <a:rPr lang="en-US" dirty="0">
                <a:solidFill>
                  <a:srgbClr val="0C234B"/>
                </a:solidFill>
              </a:rPr>
              <a:t> </a:t>
            </a:r>
          </a:p>
          <a:p>
            <a:pPr marL="0" indent="0">
              <a:buNone/>
            </a:pPr>
            <a:r>
              <a:rPr lang="en-US" dirty="0">
                <a:solidFill>
                  <a:srgbClr val="0C234B"/>
                </a:solidFill>
              </a:rPr>
              <a:t>520-621-0884</a:t>
            </a:r>
          </a:p>
          <a:p>
            <a:pPr marL="0" indent="0">
              <a:buNone/>
            </a:pPr>
            <a:endParaRPr lang="en-US" dirty="0">
              <a:solidFill>
                <a:srgbClr val="0C234B"/>
              </a:solidFill>
            </a:endParaRPr>
          </a:p>
          <a:p>
            <a:pPr marL="0" indent="0" algn="ctr">
              <a:buNone/>
            </a:pPr>
            <a:r>
              <a:rPr lang="en-US" dirty="0">
                <a:solidFill>
                  <a:srgbClr val="0C234B"/>
                </a:solidFill>
                <a:hlinkClick r:id="rId4"/>
              </a:rPr>
              <a:t>https://uafamily.arizona.edu/</a:t>
            </a:r>
            <a:r>
              <a:rPr lang="en-US" dirty="0">
                <a:solidFill>
                  <a:srgbClr val="0C234B"/>
                </a:solidFill>
              </a:rPr>
              <a:t> </a:t>
            </a:r>
          </a:p>
        </p:txBody>
      </p:sp>
      <p:sp>
        <p:nvSpPr>
          <p:cNvPr id="6" name="Content Placeholder 5">
            <a:extLst>
              <a:ext uri="{FF2B5EF4-FFF2-40B4-BE49-F238E27FC236}">
                <a16:creationId xmlns:a16="http://schemas.microsoft.com/office/drawing/2014/main" id="{863DAFC1-A7DE-4868-B976-254C2FEC8738}"/>
              </a:ext>
            </a:extLst>
          </p:cNvPr>
          <p:cNvSpPr>
            <a:spLocks noGrp="1"/>
          </p:cNvSpPr>
          <p:nvPr>
            <p:ph sz="half" idx="2"/>
          </p:nvPr>
        </p:nvSpPr>
        <p:spPr/>
        <p:txBody>
          <a:bodyPr>
            <a:normAutofit lnSpcReduction="10000"/>
          </a:bodyPr>
          <a:lstStyle/>
          <a:p>
            <a:r>
              <a:rPr lang="en-US" dirty="0">
                <a:solidFill>
                  <a:srgbClr val="0C234B"/>
                </a:solidFill>
              </a:rPr>
              <a:t>The University of Arizona office of Parent &amp; Family Programs is a resource committed to keep you engaged, informed and supported throughout your students' time on campus.</a:t>
            </a:r>
          </a:p>
          <a:p>
            <a:pPr lvl="1"/>
            <a:r>
              <a:rPr lang="en-US" dirty="0">
                <a:solidFill>
                  <a:srgbClr val="0C234B"/>
                </a:solidFill>
              </a:rPr>
              <a:t>Paw Prints Newsletter</a:t>
            </a:r>
          </a:p>
          <a:p>
            <a:pPr lvl="1"/>
            <a:r>
              <a:rPr lang="en-US" dirty="0">
                <a:solidFill>
                  <a:srgbClr val="0C234B"/>
                </a:solidFill>
              </a:rPr>
              <a:t>Helpline &amp; Social Media</a:t>
            </a:r>
          </a:p>
          <a:p>
            <a:pPr lvl="1"/>
            <a:r>
              <a:rPr lang="en-US" dirty="0">
                <a:solidFill>
                  <a:srgbClr val="0C234B"/>
                </a:solidFill>
              </a:rPr>
              <a:t>Handbook</a:t>
            </a:r>
          </a:p>
          <a:p>
            <a:pPr lvl="1"/>
            <a:r>
              <a:rPr lang="en-US" dirty="0">
                <a:solidFill>
                  <a:srgbClr val="0C234B"/>
                </a:solidFill>
              </a:rPr>
              <a:t>SOS Family Launchpad </a:t>
            </a:r>
          </a:p>
          <a:p>
            <a:pPr lvl="1"/>
            <a:r>
              <a:rPr lang="en-US" dirty="0">
                <a:solidFill>
                  <a:srgbClr val="0C234B"/>
                </a:solidFill>
              </a:rPr>
              <a:t>Student Family Agreement</a:t>
            </a:r>
          </a:p>
        </p:txBody>
      </p:sp>
      <p:pic>
        <p:nvPicPr>
          <p:cNvPr id="5" name="Picture 4" descr="Text&#10;&#10;Description automatically generated">
            <a:extLst>
              <a:ext uri="{FF2B5EF4-FFF2-40B4-BE49-F238E27FC236}">
                <a16:creationId xmlns:a16="http://schemas.microsoft.com/office/drawing/2014/main" id="{AED5B127-4DDC-4756-81D6-9671A1A220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7108" y="6176963"/>
            <a:ext cx="2096266" cy="479299"/>
          </a:xfrm>
          <a:prstGeom prst="rect">
            <a:avLst/>
          </a:prstGeom>
        </p:spPr>
      </p:pic>
    </p:spTree>
    <p:extLst>
      <p:ext uri="{BB962C8B-B14F-4D97-AF65-F5344CB8AC3E}">
        <p14:creationId xmlns:p14="http://schemas.microsoft.com/office/powerpoint/2010/main" val="49367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322F9E-3A9C-44E6-B0F6-32F6D069A73A}"/>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b="1" dirty="0">
                <a:solidFill>
                  <a:srgbClr val="0C234B"/>
                </a:solidFill>
              </a:rPr>
              <a:t>Family Weekend </a:t>
            </a:r>
          </a:p>
        </p:txBody>
      </p:sp>
      <p:sp>
        <p:nvSpPr>
          <p:cNvPr id="4" name="Content Placeholder 3">
            <a:extLst>
              <a:ext uri="{FF2B5EF4-FFF2-40B4-BE49-F238E27FC236}">
                <a16:creationId xmlns:a16="http://schemas.microsoft.com/office/drawing/2014/main" id="{5FB5E19D-BD08-4CAA-B5CB-C67563889995}"/>
              </a:ext>
            </a:extLst>
          </p:cNvPr>
          <p:cNvSpPr>
            <a:spLocks noGrp="1"/>
          </p:cNvSpPr>
          <p:nvPr>
            <p:ph sz="half" idx="1"/>
          </p:nvPr>
        </p:nvSpPr>
        <p:spPr>
          <a:xfrm>
            <a:off x="838200" y="2333297"/>
            <a:ext cx="4619621" cy="3843666"/>
          </a:xfrm>
        </p:spPr>
        <p:txBody>
          <a:bodyPr vert="horz" lIns="91440" tIns="45720" rIns="91440" bIns="45720" rtlCol="0">
            <a:normAutofit lnSpcReduction="10000"/>
          </a:bodyPr>
          <a:lstStyle/>
          <a:p>
            <a:pPr marL="0" indent="0">
              <a:buNone/>
            </a:pPr>
            <a:r>
              <a:rPr lang="en-US" sz="2000" dirty="0">
                <a:solidFill>
                  <a:srgbClr val="0C234B"/>
                </a:solidFill>
              </a:rPr>
              <a:t>The University Wildcats will host the UCLA Bruins in our historic Arizona Stadium on Saturday, October 9th. </a:t>
            </a:r>
            <a:r>
              <a:rPr lang="en-US" sz="2000" i="1" dirty="0">
                <a:solidFill>
                  <a:srgbClr val="0C234B"/>
                </a:solidFill>
              </a:rPr>
              <a:t>** Please note: Game time will be announced two weeks prior to the game date.</a:t>
            </a:r>
          </a:p>
          <a:p>
            <a:pPr marL="0" indent="0">
              <a:buNone/>
            </a:pPr>
            <a:endParaRPr lang="en-US" sz="2000" i="1" dirty="0">
              <a:solidFill>
                <a:srgbClr val="0C234B"/>
              </a:solidFill>
            </a:endParaRPr>
          </a:p>
          <a:p>
            <a:pPr marL="0" indent="0">
              <a:buNone/>
            </a:pPr>
            <a:r>
              <a:rPr lang="en-US" sz="2000" dirty="0">
                <a:solidFill>
                  <a:srgbClr val="0C234B"/>
                </a:solidFill>
              </a:rPr>
              <a:t>Please continue to check the website below as we update you with new events and activities to learn more about campus life and Wildcat Tradition.</a:t>
            </a:r>
          </a:p>
          <a:p>
            <a:pPr marL="0" indent="0">
              <a:buNone/>
            </a:pPr>
            <a:endParaRPr lang="en-US" sz="2000" dirty="0">
              <a:solidFill>
                <a:srgbClr val="0C234B"/>
              </a:solidFill>
            </a:endParaRPr>
          </a:p>
          <a:p>
            <a:pPr marL="0" indent="0" algn="ctr">
              <a:buNone/>
            </a:pPr>
            <a:r>
              <a:rPr lang="en-US" sz="2000" b="1" dirty="0">
                <a:solidFill>
                  <a:srgbClr val="0C234B"/>
                </a:solidFill>
              </a:rPr>
              <a:t>https://familyweekend.arizona.edu/</a:t>
            </a:r>
          </a:p>
        </p:txBody>
      </p:sp>
      <p:pic>
        <p:nvPicPr>
          <p:cNvPr id="7" name="Content Placeholder 6" descr="A picture containing person, sport, player, game&#10;&#10;Description automatically generated">
            <a:extLst>
              <a:ext uri="{FF2B5EF4-FFF2-40B4-BE49-F238E27FC236}">
                <a16:creationId xmlns:a16="http://schemas.microsoft.com/office/drawing/2014/main" id="{AB81F095-7F39-4BF6-AAFF-AF8CA9F3E322}"/>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1305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5" name="Picture 4" descr="Text&#10;&#10;Description automatically generated">
            <a:extLst>
              <a:ext uri="{FF2B5EF4-FFF2-40B4-BE49-F238E27FC236}">
                <a16:creationId xmlns:a16="http://schemas.microsoft.com/office/drawing/2014/main" id="{AED5B127-4DDC-4756-81D6-9671A1A220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7108" y="6176963"/>
            <a:ext cx="2096266" cy="479299"/>
          </a:xfrm>
          <a:prstGeom prst="rect">
            <a:avLst/>
          </a:prstGeom>
        </p:spPr>
      </p:pic>
    </p:spTree>
    <p:extLst>
      <p:ext uri="{BB962C8B-B14F-4D97-AF65-F5344CB8AC3E}">
        <p14:creationId xmlns:p14="http://schemas.microsoft.com/office/powerpoint/2010/main" val="2789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2F9E-3A9C-44E6-B0F6-32F6D069A73A}"/>
              </a:ext>
            </a:extLst>
          </p:cNvPr>
          <p:cNvSpPr>
            <a:spLocks noGrp="1"/>
          </p:cNvSpPr>
          <p:nvPr>
            <p:ph type="title"/>
          </p:nvPr>
        </p:nvSpPr>
        <p:spPr/>
        <p:txBody>
          <a:bodyPr/>
          <a:lstStyle/>
          <a:p>
            <a:r>
              <a:rPr lang="en-US" b="1" dirty="0">
                <a:solidFill>
                  <a:srgbClr val="0C234B"/>
                </a:solidFill>
              </a:rPr>
              <a:t>ANY QUESTION | JUST ASK</a:t>
            </a:r>
          </a:p>
        </p:txBody>
      </p:sp>
      <p:sp>
        <p:nvSpPr>
          <p:cNvPr id="3" name="Content Placeholder 2">
            <a:extLst>
              <a:ext uri="{FF2B5EF4-FFF2-40B4-BE49-F238E27FC236}">
                <a16:creationId xmlns:a16="http://schemas.microsoft.com/office/drawing/2014/main" id="{9E0C23D8-09EB-48EE-8737-DE2DE0C637E9}"/>
              </a:ext>
            </a:extLst>
          </p:cNvPr>
          <p:cNvSpPr>
            <a:spLocks noGrp="1"/>
          </p:cNvSpPr>
          <p:nvPr>
            <p:ph idx="1"/>
          </p:nvPr>
        </p:nvSpPr>
        <p:spPr/>
        <p:txBody>
          <a:bodyPr>
            <a:normAutofit/>
          </a:bodyPr>
          <a:lstStyle/>
          <a:p>
            <a:pPr marL="0" indent="0">
              <a:buNone/>
            </a:pPr>
            <a:r>
              <a:rPr lang="en-US" dirty="0">
                <a:solidFill>
                  <a:srgbClr val="0C234B"/>
                </a:solidFill>
              </a:rPr>
              <a:t>Support. Outreach. Success. (SOS) was created for Arizona students who find themselves facing questions or issues and are unsure about where to go for answers. </a:t>
            </a:r>
          </a:p>
          <a:p>
            <a:pPr marL="0" indent="0">
              <a:buNone/>
            </a:pPr>
            <a:r>
              <a:rPr lang="en-US" dirty="0">
                <a:solidFill>
                  <a:srgbClr val="0C234B"/>
                </a:solidFill>
              </a:rPr>
              <a:t>Staff are available in-person during normal business hours and during key times of the year they will be available at extended hours. You can find staff virtually and via text whenever you need.</a:t>
            </a:r>
          </a:p>
          <a:p>
            <a:pPr marL="0" indent="0">
              <a:buNone/>
            </a:pPr>
            <a:endParaRPr lang="en-US" sz="4000" dirty="0">
              <a:solidFill>
                <a:srgbClr val="0C234B"/>
              </a:solidFill>
            </a:endParaRPr>
          </a:p>
          <a:p>
            <a:pPr marL="0" indent="0" algn="ctr">
              <a:buNone/>
            </a:pPr>
            <a:r>
              <a:rPr lang="en-US" sz="4000" dirty="0">
                <a:solidFill>
                  <a:srgbClr val="0C234B"/>
                </a:solidFill>
                <a:hlinkClick r:id="rId3"/>
              </a:rPr>
              <a:t>https://sos.arizona.edu/</a:t>
            </a:r>
            <a:r>
              <a:rPr lang="en-US" sz="4000" dirty="0">
                <a:solidFill>
                  <a:srgbClr val="0C234B"/>
                </a:solidFill>
              </a:rPr>
              <a:t> </a:t>
            </a:r>
          </a:p>
        </p:txBody>
      </p:sp>
      <p:pic>
        <p:nvPicPr>
          <p:cNvPr id="5" name="Picture 4" descr="Text&#10;&#10;Description automatically generated">
            <a:extLst>
              <a:ext uri="{FF2B5EF4-FFF2-40B4-BE49-F238E27FC236}">
                <a16:creationId xmlns:a16="http://schemas.microsoft.com/office/drawing/2014/main" id="{AED5B127-4DDC-4756-81D6-9671A1A220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7108" y="6176963"/>
            <a:ext cx="2096266" cy="479299"/>
          </a:xfrm>
          <a:prstGeom prst="rect">
            <a:avLst/>
          </a:prstGeom>
        </p:spPr>
      </p:pic>
    </p:spTree>
    <p:extLst>
      <p:ext uri="{BB962C8B-B14F-4D97-AF65-F5344CB8AC3E}">
        <p14:creationId xmlns:p14="http://schemas.microsoft.com/office/powerpoint/2010/main" val="236694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2F9E-3A9C-44E6-B0F6-32F6D069A73A}"/>
              </a:ext>
            </a:extLst>
          </p:cNvPr>
          <p:cNvSpPr>
            <a:spLocks noGrp="1"/>
          </p:cNvSpPr>
          <p:nvPr>
            <p:ph type="title"/>
          </p:nvPr>
        </p:nvSpPr>
        <p:spPr/>
        <p:txBody>
          <a:bodyPr/>
          <a:lstStyle/>
          <a:p>
            <a:r>
              <a:rPr lang="en-US" b="1" dirty="0">
                <a:solidFill>
                  <a:srgbClr val="0C234B"/>
                </a:solidFill>
              </a:rPr>
              <a:t>ANY QUESTION | JUST ASK</a:t>
            </a:r>
          </a:p>
        </p:txBody>
      </p:sp>
      <p:sp>
        <p:nvSpPr>
          <p:cNvPr id="3" name="Content Placeholder 2">
            <a:extLst>
              <a:ext uri="{FF2B5EF4-FFF2-40B4-BE49-F238E27FC236}">
                <a16:creationId xmlns:a16="http://schemas.microsoft.com/office/drawing/2014/main" id="{9E0C23D8-09EB-48EE-8737-DE2DE0C637E9}"/>
              </a:ext>
            </a:extLst>
          </p:cNvPr>
          <p:cNvSpPr>
            <a:spLocks noGrp="1"/>
          </p:cNvSpPr>
          <p:nvPr>
            <p:ph idx="1"/>
          </p:nvPr>
        </p:nvSpPr>
        <p:spPr/>
        <p:txBody>
          <a:bodyPr>
            <a:normAutofit/>
          </a:bodyPr>
          <a:lstStyle/>
          <a:p>
            <a:pPr marL="0" indent="0">
              <a:buNone/>
            </a:pPr>
            <a:r>
              <a:rPr lang="en-US" dirty="0">
                <a:solidFill>
                  <a:srgbClr val="0C234B"/>
                </a:solidFill>
              </a:rPr>
              <a:t>Text </a:t>
            </a:r>
            <a:r>
              <a:rPr lang="en-US" b="1" dirty="0">
                <a:solidFill>
                  <a:srgbClr val="0C234B"/>
                </a:solidFill>
              </a:rPr>
              <a:t>SOS</a:t>
            </a:r>
            <a:r>
              <a:rPr lang="en-US" dirty="0">
                <a:solidFill>
                  <a:srgbClr val="0C234B"/>
                </a:solidFill>
              </a:rPr>
              <a:t> to </a:t>
            </a:r>
            <a:r>
              <a:rPr lang="en-US" b="1" dirty="0">
                <a:solidFill>
                  <a:srgbClr val="0C234B"/>
                </a:solidFill>
              </a:rPr>
              <a:t>70542</a:t>
            </a:r>
            <a:r>
              <a:rPr lang="en-US" dirty="0">
                <a:solidFill>
                  <a:srgbClr val="0C234B"/>
                </a:solidFill>
              </a:rPr>
              <a:t> when you have a quick and easy question.</a:t>
            </a:r>
          </a:p>
          <a:p>
            <a:pPr marL="0" indent="0">
              <a:buNone/>
            </a:pPr>
            <a:r>
              <a:rPr lang="en-US" dirty="0">
                <a:solidFill>
                  <a:srgbClr val="0C234B"/>
                </a:solidFill>
              </a:rPr>
              <a:t>When you are texting us or when we text you, it is always a real live University of Arizona staff member. </a:t>
            </a:r>
          </a:p>
          <a:p>
            <a:pPr marL="0" indent="0">
              <a:buNone/>
            </a:pPr>
            <a:endParaRPr lang="en-US" dirty="0">
              <a:solidFill>
                <a:srgbClr val="0C234B"/>
              </a:solidFill>
            </a:endParaRPr>
          </a:p>
          <a:p>
            <a:pPr marL="0" indent="0">
              <a:buNone/>
            </a:pPr>
            <a:r>
              <a:rPr lang="en-US" dirty="0">
                <a:solidFill>
                  <a:srgbClr val="0C234B"/>
                </a:solidFill>
              </a:rPr>
              <a:t>If your question is a bit longer or needs a more detailed response email us (sos@arizona.edu) or use our form.</a:t>
            </a:r>
          </a:p>
          <a:p>
            <a:pPr marL="0" indent="0">
              <a:buNone/>
            </a:pPr>
            <a:endParaRPr lang="en-US" dirty="0">
              <a:solidFill>
                <a:srgbClr val="0C234B"/>
              </a:solidFill>
            </a:endParaRPr>
          </a:p>
          <a:p>
            <a:pPr marL="0" indent="0">
              <a:buNone/>
            </a:pPr>
            <a:r>
              <a:rPr lang="en-US" dirty="0">
                <a:solidFill>
                  <a:srgbClr val="0C234B"/>
                </a:solidFill>
              </a:rPr>
              <a:t>You can chat live with us from our website, or you may find us on partner websites across campus. </a:t>
            </a:r>
          </a:p>
        </p:txBody>
      </p:sp>
      <p:pic>
        <p:nvPicPr>
          <p:cNvPr id="5" name="Picture 4" descr="Text&#10;&#10;Description automatically generated">
            <a:extLst>
              <a:ext uri="{FF2B5EF4-FFF2-40B4-BE49-F238E27FC236}">
                <a16:creationId xmlns:a16="http://schemas.microsoft.com/office/drawing/2014/main" id="{AED5B127-4DDC-4756-81D6-9671A1A22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7108" y="6176963"/>
            <a:ext cx="2096266" cy="479299"/>
          </a:xfrm>
          <a:prstGeom prst="rect">
            <a:avLst/>
          </a:prstGeom>
        </p:spPr>
      </p:pic>
    </p:spTree>
    <p:extLst>
      <p:ext uri="{BB962C8B-B14F-4D97-AF65-F5344CB8AC3E}">
        <p14:creationId xmlns:p14="http://schemas.microsoft.com/office/powerpoint/2010/main" val="313833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2F9E-3A9C-44E6-B0F6-32F6D069A73A}"/>
              </a:ext>
            </a:extLst>
          </p:cNvPr>
          <p:cNvSpPr>
            <a:spLocks noGrp="1"/>
          </p:cNvSpPr>
          <p:nvPr>
            <p:ph type="title"/>
          </p:nvPr>
        </p:nvSpPr>
        <p:spPr/>
        <p:txBody>
          <a:bodyPr/>
          <a:lstStyle/>
          <a:p>
            <a:r>
              <a:rPr lang="en-US" b="1" dirty="0">
                <a:solidFill>
                  <a:srgbClr val="0C234B"/>
                </a:solidFill>
              </a:rPr>
              <a:t>Recruitment Counselors </a:t>
            </a:r>
          </a:p>
        </p:txBody>
      </p:sp>
      <p:sp>
        <p:nvSpPr>
          <p:cNvPr id="3" name="Content Placeholder 2">
            <a:extLst>
              <a:ext uri="{FF2B5EF4-FFF2-40B4-BE49-F238E27FC236}">
                <a16:creationId xmlns:a16="http://schemas.microsoft.com/office/drawing/2014/main" id="{9E0C23D8-09EB-48EE-8737-DE2DE0C637E9}"/>
              </a:ext>
            </a:extLst>
          </p:cNvPr>
          <p:cNvSpPr>
            <a:spLocks noGrp="1"/>
          </p:cNvSpPr>
          <p:nvPr>
            <p:ph idx="1"/>
          </p:nvPr>
        </p:nvSpPr>
        <p:spPr/>
        <p:txBody>
          <a:bodyPr>
            <a:normAutofit/>
          </a:bodyPr>
          <a:lstStyle/>
          <a:p>
            <a:r>
              <a:rPr lang="en-US" dirty="0">
                <a:solidFill>
                  <a:srgbClr val="0C234B"/>
                </a:solidFill>
              </a:rPr>
              <a:t>Your student’s guide throughout the entire recruitment process</a:t>
            </a:r>
          </a:p>
          <a:p>
            <a:r>
              <a:rPr lang="en-US" dirty="0">
                <a:solidFill>
                  <a:srgbClr val="0C234B"/>
                </a:solidFill>
              </a:rPr>
              <a:t>Groups of about 15 men</a:t>
            </a:r>
          </a:p>
          <a:p>
            <a:r>
              <a:rPr lang="en-US" dirty="0">
                <a:solidFill>
                  <a:srgbClr val="0C234B"/>
                </a:solidFill>
              </a:rPr>
              <a:t>Check-in and meet each morning and night</a:t>
            </a:r>
          </a:p>
          <a:p>
            <a:r>
              <a:rPr lang="en-US" dirty="0">
                <a:solidFill>
                  <a:srgbClr val="0C234B"/>
                </a:solidFill>
              </a:rPr>
              <a:t>Provide your student’s schedule each day and advice throughout the week</a:t>
            </a:r>
          </a:p>
          <a:p>
            <a:r>
              <a:rPr lang="en-US" dirty="0">
                <a:solidFill>
                  <a:srgbClr val="0C234B"/>
                </a:solidFill>
              </a:rPr>
              <a:t>Parents should not contact recruitment counselors. Instead contact the IFC with your questions and concerns at </a:t>
            </a:r>
            <a:r>
              <a:rPr lang="en-US" dirty="0">
                <a:solidFill>
                  <a:srgbClr val="0C234B"/>
                </a:solidFill>
                <a:hlinkClick r:id="rId3"/>
              </a:rPr>
              <a:t>arizonaifc@gmail.com</a:t>
            </a:r>
            <a:r>
              <a:rPr lang="en-US" dirty="0">
                <a:solidFill>
                  <a:srgbClr val="0C234B"/>
                </a:solidFill>
              </a:rPr>
              <a:t>  </a:t>
            </a:r>
          </a:p>
          <a:p>
            <a:pPr marL="0" indent="0">
              <a:buNone/>
            </a:pPr>
            <a:endParaRPr lang="en-US" dirty="0">
              <a:solidFill>
                <a:srgbClr val="0C234B"/>
              </a:solidFill>
            </a:endParaRPr>
          </a:p>
        </p:txBody>
      </p:sp>
      <p:pic>
        <p:nvPicPr>
          <p:cNvPr id="5" name="Picture 4" descr="Text&#10;&#10;Description automatically generated">
            <a:extLst>
              <a:ext uri="{FF2B5EF4-FFF2-40B4-BE49-F238E27FC236}">
                <a16:creationId xmlns:a16="http://schemas.microsoft.com/office/drawing/2014/main" id="{AED5B127-4DDC-4756-81D6-9671A1A220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7108" y="6176963"/>
            <a:ext cx="2096266" cy="479299"/>
          </a:xfrm>
          <a:prstGeom prst="rect">
            <a:avLst/>
          </a:prstGeom>
        </p:spPr>
      </p:pic>
    </p:spTree>
    <p:extLst>
      <p:ext uri="{BB962C8B-B14F-4D97-AF65-F5344CB8AC3E}">
        <p14:creationId xmlns:p14="http://schemas.microsoft.com/office/powerpoint/2010/main" val="1619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44546A"/>
      </a:dk2>
      <a:lt2>
        <a:srgbClr val="E7E6E6"/>
      </a:lt2>
      <a:accent1>
        <a:srgbClr val="4472C4"/>
      </a:accent1>
      <a:accent2>
        <a:srgbClr val="AB0520"/>
      </a:accent2>
      <a:accent3>
        <a:srgbClr val="A5A5A5"/>
      </a:accent3>
      <a:accent4>
        <a:srgbClr val="0C234B"/>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BCFF969CCFC2B4187E6E3960932E837" ma:contentTypeVersion="0" ma:contentTypeDescription="Create a new document." ma:contentTypeScope="" ma:versionID="e83e02bdc12be567218fc600d9f76bac">
  <xsd:schema xmlns:xsd="http://www.w3.org/2001/XMLSchema" xmlns:xs="http://www.w3.org/2001/XMLSchema" xmlns:p="http://schemas.microsoft.com/office/2006/metadata/properties" targetNamespace="http://schemas.microsoft.com/office/2006/metadata/properties" ma:root="true" ma:fieldsID="4b6cf79ca17dcf8896601e9c39f396f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31C1B06-06E4-441D-893C-85DB4AF89AA2}">
  <ds:schemaRefs>
    <ds:schemaRef ds:uri="http://schemas.microsoft.com/sharepoint/v3/contenttype/forms"/>
  </ds:schemaRefs>
</ds:datastoreItem>
</file>

<file path=customXml/itemProps2.xml><?xml version="1.0" encoding="utf-8"?>
<ds:datastoreItem xmlns:ds="http://schemas.openxmlformats.org/officeDocument/2006/customXml" ds:itemID="{7E2C73D7-D9E9-4886-93EB-2C569BBE73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6E68EF2-BD54-4583-8E30-AC2C254BB95A}">
  <ds:schemaRefs>
    <ds:schemaRef ds:uri="http://purl.org/dc/elements/1.1/"/>
    <ds:schemaRef ds:uri="http://purl.org/dc/dcmitype/"/>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477</TotalTime>
  <Words>2812</Words>
  <Application>Microsoft Office PowerPoint</Application>
  <PresentationFormat>Widescreen</PresentationFormat>
  <Paragraphs>337</Paragraphs>
  <Slides>42</Slides>
  <Notes>42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Calibri Light</vt:lpstr>
      <vt:lpstr>Office Theme</vt:lpstr>
      <vt:lpstr>The Interfraternity Council Parent Informational Meeting Formal Fall Recruitment 2021</vt:lpstr>
      <vt:lpstr>Introductions</vt:lpstr>
      <vt:lpstr>Introductions</vt:lpstr>
      <vt:lpstr>Location, Hours, and Contact </vt:lpstr>
      <vt:lpstr>Resources for Parents</vt:lpstr>
      <vt:lpstr>Family Weekend </vt:lpstr>
      <vt:lpstr>ANY QUESTION | JUST ASK</vt:lpstr>
      <vt:lpstr>ANY QUESTION | JUST ASK</vt:lpstr>
      <vt:lpstr>Recruitment Counselors </vt:lpstr>
      <vt:lpstr>Overview of Events</vt:lpstr>
      <vt:lpstr>Overview of Events</vt:lpstr>
      <vt:lpstr>Desire 2 Learn (D2L) Educational Modules</vt:lpstr>
      <vt:lpstr>Health &amp; Safety in the Tucson Heat </vt:lpstr>
      <vt:lpstr>Frequently Asked Questions</vt:lpstr>
      <vt:lpstr>What’s the UA’s COVID-19 response?</vt:lpstr>
      <vt:lpstr>What’s the UA’s COVID-19 response?</vt:lpstr>
      <vt:lpstr>What’s the UA’s COVID-19 response?</vt:lpstr>
      <vt:lpstr>Financial Obligations </vt:lpstr>
      <vt:lpstr>Financial Obligations </vt:lpstr>
      <vt:lpstr>How important is GPA?</vt:lpstr>
      <vt:lpstr>What are the odds my student receives a bid?</vt:lpstr>
      <vt:lpstr>But which chapter is the best?</vt:lpstr>
      <vt:lpstr>How much time will I have to spend with my student during this process?</vt:lpstr>
      <vt:lpstr>How many spots are there?</vt:lpstr>
      <vt:lpstr>What is the time commitment?</vt:lpstr>
      <vt:lpstr>Any unrecognized fraternities I should know about?</vt:lpstr>
      <vt:lpstr>Any unrecognized fraternities I should know about?</vt:lpstr>
      <vt:lpstr>Any unrecognized fraternities I should know about?</vt:lpstr>
      <vt:lpstr>Any unrecognized fraternities I should know about?</vt:lpstr>
      <vt:lpstr>Why University Recognition Matters!</vt:lpstr>
      <vt:lpstr>Who is the “adult” I can talk to?</vt:lpstr>
      <vt:lpstr>What is “pledging” like these days?</vt:lpstr>
      <vt:lpstr>What about hazing?</vt:lpstr>
      <vt:lpstr>What about hazing?</vt:lpstr>
      <vt:lpstr>What about hazing?</vt:lpstr>
      <vt:lpstr>Fraternity &amp; Sorority Programs</vt:lpstr>
      <vt:lpstr>Fraternity &amp; Sorority Programs</vt:lpstr>
      <vt:lpstr>What the FSP staff cannot help you with.</vt:lpstr>
      <vt:lpstr>What the FSP staff can help you with.</vt:lpstr>
      <vt:lpstr>Helpful Tips for families</vt:lpstr>
      <vt:lpstr>Questions?</vt:lpstr>
      <vt:lpstr>What’s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Interfraternity Council PNM Orientation Formal Fall Recruitment 2021</dc:title>
  <dc:creator>Guzman, Marcos Anthony - (marcosguzman)</dc:creator>
  <cp:lastModifiedBy>Guzman, Marcos Anthony - (marcosguzman)</cp:lastModifiedBy>
  <cp:revision>16</cp:revision>
  <cp:lastPrinted>2021-08-12T22:13:01Z</cp:lastPrinted>
  <dcterms:created xsi:type="dcterms:W3CDTF">2021-08-04T01:36:47Z</dcterms:created>
  <dcterms:modified xsi:type="dcterms:W3CDTF">2021-08-13T18:20:01Z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0x0101004BCFF969CCFC2B4187E6E3960932E837</vt:lpwstr>
  </property>
</Properties>
</file>